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x="10058400" cy="7340600"/>
  <p:notesSz cx="10058400" cy="7340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7326" y="2327401"/>
            <a:ext cx="9023746" cy="2172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30250" y="3924414"/>
            <a:ext cx="8597900" cy="74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C0392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C0392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688338"/>
            <a:ext cx="4375404" cy="4844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688338"/>
            <a:ext cx="4375404" cy="4844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734550" y="702945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088" y="2800111"/>
            <a:ext cx="9146222" cy="1731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0250" y="2086089"/>
            <a:ext cx="8597900" cy="392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C0392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6826758"/>
            <a:ext cx="3218688" cy="367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6826758"/>
            <a:ext cx="2313432" cy="367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760793" y="7075992"/>
            <a:ext cx="199390" cy="15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graphics.latimes.com/2015-in-graphics/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tar-is-here.github.io/jsm-deck/" TargetMode="External"/><Relationship Id="rId3" Type="http://schemas.openxmlformats.org/officeDocument/2006/relationships/image" Target="../media/image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hyperlink" Target="http://www.theglobaleconomy.com/North-Korea/Tuberculosis/" TargetMode="Externa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hyperlink" Target="http://www.bloomberg.com/graphics/2014-hottest-year-on-record/" TargetMode="Externa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hyperlink" Target="http://graphics.latimes.com/syrian-migration/" TargetMode="Externa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hyperlink" Target="http://www.theguardian.com/world/datablog/interactive/2013/apr/09/north-korea-south-korea-interactive" TargetMode="Externa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hyperlink" Target="http://graphics.latimes.com/2015-in-graphics/" TargetMode="Externa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hyperlink" Target="http://leafletjs.com/" TargetMode="External"/><Relationship Id="rId12" Type="http://schemas.openxmlformats.org/officeDocument/2006/relationships/hyperlink" Target="http://openstreetmap.org/" TargetMode="External"/><Relationship Id="rId13" Type="http://schemas.openxmlformats.org/officeDocument/2006/relationships/hyperlink" Target="http://creativecommons.org/licenses/by-sa/2.0/" TargetMode="External"/><Relationship Id="rId14" Type="http://schemas.openxmlformats.org/officeDocument/2006/relationships/hyperlink" Target="http://mdgs.un.org/unsd/mdg/Data.aspx)" TargetMode="External"/><Relationship Id="rId15" Type="http://schemas.openxmlformats.org/officeDocument/2006/relationships/hyperlink" Target="https://star-is-here.shinyapps.io/giang_leaflet/" TargetMode="Externa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hyperlink" Target="http://leafletjs.com/" TargetMode="Externa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tar-is-here.github.io/jsm-deck/data/dmspMDG.csv" TargetMode="Externa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graphics.latimes.com/2015-in-graphics/" TargetMode="External"/><Relationship Id="rId3" Type="http://schemas.openxmlformats.org/officeDocument/2006/relationships/hyperlink" Target="https://www.odi.org/sites/odi.org.uk/files/odi-assets/publications-opinion-files/7814.pdf" TargetMode="External"/><Relationship Id="rId4" Type="http://schemas.openxmlformats.org/officeDocument/2006/relationships/hyperlink" Target="http://www.who.int/healthsystems/topics/financing/healthreport/CostaRicaNo11.pdf" TargetMode="External"/><Relationship Id="rId5" Type="http://schemas.openxmlformats.org/officeDocument/2006/relationships/hyperlink" Target="http://www.ncbi.nlm.nih.gov/pmc/articles/PMC2376989/" TargetMode="External"/><Relationship Id="rId6" Type="http://schemas.openxmlformats.org/officeDocument/2006/relationships/hyperlink" Target="http://scholar.google.com/scholar?cluster=3018984542116568491&amp;amp;hl=en&amp;amp;oi=scholarr" TargetMode="External"/><Relationship Id="rId7" Type="http://schemas.openxmlformats.org/officeDocument/2006/relationships/hyperlink" Target="https://www.idrc.ca/en/article/case-study-crunching-numbers" TargetMode="External"/><Relationship Id="rId8" Type="http://schemas.openxmlformats.org/officeDocument/2006/relationships/hyperlink" Target="https://www.britannica.com/place/Costa-Rica" TargetMode="External"/><Relationship Id="rId9" Type="http://schemas.openxmlformats.org/officeDocument/2006/relationships/hyperlink" Target="http://www.perceptualedge.com/articles/visual_business_intelligence/visual_difficulties.pdf" TargetMode="Externa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fsdinternational.org/country/nicaragua/healthissues" TargetMode="External"/><Relationship Id="rId3" Type="http://schemas.openxmlformats.org/officeDocument/2006/relationships/hyperlink" Target="http://www.brookings.edu/%7E/media/research/files/reports/2011/9/07%20evidence%20based%20policy%20haskins/0907_evidence_based_policy_haskins.pdf" TargetMode="External"/><Relationship Id="rId4" Type="http://schemas.openxmlformats.org/officeDocument/2006/relationships/hyperlink" Target="http://www.bloomberg.com/graphics/2014-hottest-year-on-record/" TargetMode="External"/><Relationship Id="rId5" Type="http://schemas.openxmlformats.org/officeDocument/2006/relationships/hyperlink" Target="http://kids.britannica.com/comptons/art-166788" TargetMode="External"/><Relationship Id="rId6" Type="http://schemas.openxmlformats.org/officeDocument/2006/relationships/hyperlink" Target="http://graphics.latimes.com/syrian-migration/" TargetMode="External"/><Relationship Id="rId7" Type="http://schemas.openxmlformats.org/officeDocument/2006/relationships/hyperlink" Target="http://mdgs.un.org/unsd/mdg/Data.aspx" TargetMode="External"/><Relationship Id="rId8" Type="http://schemas.openxmlformats.org/officeDocument/2006/relationships/hyperlink" Target="https://www.idrc.ca/sites/default/files/sp/Documents%20EN/TEHIP-FINAL-April-2004.pdf" TargetMode="External"/><Relationship Id="rId9" Type="http://schemas.openxmlformats.org/officeDocument/2006/relationships/hyperlink" Target="http://datacatalog.worldbank.org/" TargetMode="External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paho.org/PAHO-USAID/dmdocuments/Health_System_Profile-Honduras_2009.pdf" TargetMode="External"/><Relationship Id="rId3" Type="http://schemas.openxmlformats.org/officeDocument/2006/relationships/hyperlink" Target="http://www.who.int/healthsystems/topics/financing/healthreport/CostaRicaNo11.pdf" TargetMode="External"/><Relationship Id="rId4" Type="http://schemas.openxmlformats.org/officeDocument/2006/relationships/hyperlink" Target="http://www.theglobaleconomy.com/North-Korea/Tuberculosis/" TargetMode="External"/><Relationship Id="rId5" Type="http://schemas.openxmlformats.org/officeDocument/2006/relationships/hyperlink" Target="http://www.theguardian.com/world/datablog/interactive/2013/apr/09/north-korea-south-korea-interactive" TargetMode="External"/><Relationship Id="rId6" Type="http://schemas.openxmlformats.org/officeDocument/2006/relationships/hyperlink" Target="http://www.ncbi.nlm.nih.gov/pmc/articles/PMC2376989/" TargetMode="External"/><Relationship Id="rId7" Type="http://schemas.openxmlformats.org/officeDocument/2006/relationships/hyperlink" Target="http://www.who.int/countryfocus/cooperation_strategy/ccsbrief_gtm_en.pdf" TargetMode="External"/><Relationship Id="rId8" Type="http://schemas.openxmlformats.org/officeDocument/2006/relationships/hyperlink" Target="http://www.who.int/nutgrowthdb/about/introduction/en/index5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571500"/>
          </a:xfrm>
          <a:custGeom>
            <a:avLst/>
            <a:gdLst/>
            <a:ahLst/>
            <a:cxnLst/>
            <a:rect l="l" t="t" r="r" b="b"/>
            <a:pathLst>
              <a:path w="10058400" h="571500">
                <a:moveTo>
                  <a:pt x="0" y="0"/>
                </a:moveTo>
                <a:lnTo>
                  <a:pt x="10058400" y="0"/>
                </a:lnTo>
                <a:lnTo>
                  <a:pt x="100584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911" y="41275"/>
            <a:ext cx="9540875" cy="4584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3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900" spc="25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Joint </a:t>
            </a:r>
            <a:r>
              <a:rPr dirty="0" sz="2900" spc="45">
                <a:solidFill>
                  <a:srgbClr val="FFFFFF"/>
                </a:solidFill>
                <a:latin typeface="Arial"/>
                <a:cs typeface="Arial"/>
              </a:rPr>
              <a:t>Statistical </a:t>
            </a:r>
            <a:r>
              <a:rPr dirty="0" sz="2900" spc="35">
                <a:solidFill>
                  <a:srgbClr val="FFFFFF"/>
                </a:solidFill>
                <a:latin typeface="Arial"/>
                <a:cs typeface="Arial"/>
              </a:rPr>
              <a:t>Meetings</a:t>
            </a:r>
            <a:r>
              <a:rPr dirty="0" sz="2900" spc="-5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5">
                <a:solidFill>
                  <a:srgbClr val="FFFFFF"/>
                </a:solidFill>
                <a:latin typeface="Arial"/>
                <a:cs typeface="Arial"/>
              </a:rPr>
              <a:t>Topic-Contributed </a:t>
            </a:r>
            <a:r>
              <a:rPr dirty="0" sz="2900" spc="-30">
                <a:solidFill>
                  <a:srgbClr val="FFFFFF"/>
                </a:solidFill>
                <a:latin typeface="Arial"/>
                <a:cs typeface="Arial"/>
              </a:rPr>
              <a:t>Panel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35472" y="1348633"/>
            <a:ext cx="5988050" cy="3167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76530" marR="169545">
              <a:lnSpc>
                <a:spcPct val="133700"/>
              </a:lnSpc>
            </a:pPr>
            <a:r>
              <a:rPr dirty="0" sz="3600" spc="260">
                <a:solidFill>
                  <a:srgbClr val="C0392B"/>
                </a:solidFill>
                <a:latin typeface="Times New Roman"/>
                <a:cs typeface="Times New Roman"/>
              </a:rPr>
              <a:t>Visualizing </a:t>
            </a:r>
            <a:r>
              <a:rPr dirty="0" sz="3600" spc="385">
                <a:solidFill>
                  <a:srgbClr val="C0392B"/>
                </a:solidFill>
                <a:latin typeface="Times New Roman"/>
                <a:cs typeface="Times New Roman"/>
              </a:rPr>
              <a:t>the </a:t>
            </a: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Power </a:t>
            </a:r>
            <a:r>
              <a:rPr dirty="0" sz="3600" spc="150">
                <a:solidFill>
                  <a:srgbClr val="C0392B"/>
                </a:solidFill>
                <a:latin typeface="Times New Roman"/>
                <a:cs typeface="Times New Roman"/>
              </a:rPr>
              <a:t>of  </a:t>
            </a:r>
            <a:r>
              <a:rPr dirty="0" sz="3600" spc="260">
                <a:solidFill>
                  <a:srgbClr val="C0392B"/>
                </a:solidFill>
                <a:latin typeface="Times New Roman"/>
                <a:cs typeface="Times New Roman"/>
              </a:rPr>
              <a:t>Evidence-Driven </a:t>
            </a:r>
            <a:r>
              <a:rPr dirty="0" sz="3600" spc="220">
                <a:solidFill>
                  <a:srgbClr val="C0392B"/>
                </a:solidFill>
                <a:latin typeface="Times New Roman"/>
                <a:cs typeface="Times New Roman"/>
              </a:rPr>
              <a:t>Policy</a:t>
            </a:r>
            <a:r>
              <a:rPr dirty="0" sz="3600" spc="-3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  </a:t>
            </a:r>
            <a:r>
              <a:rPr dirty="0" sz="3600" spc="285">
                <a:solidFill>
                  <a:srgbClr val="C0392B"/>
                </a:solidFill>
                <a:latin typeface="Times New Roman"/>
                <a:cs typeface="Times New Roman"/>
              </a:rPr>
              <a:t>Countries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</a:t>
            </a:r>
            <a:r>
              <a:rPr dirty="0" sz="3600" spc="-33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Transition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30"/>
              </a:spcBef>
            </a:pP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Giang </a:t>
            </a:r>
            <a:r>
              <a:rPr dirty="0" sz="2250" spc="-50">
                <a:solidFill>
                  <a:srgbClr val="C0392B"/>
                </a:solidFill>
                <a:latin typeface="Arial"/>
                <a:cs typeface="Arial"/>
              </a:rPr>
              <a:t>Nguyen,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Star 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Ying,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Hannah </a:t>
            </a:r>
            <a:r>
              <a:rPr dirty="0" sz="2250" spc="-85">
                <a:solidFill>
                  <a:srgbClr val="C0392B"/>
                </a:solidFill>
                <a:latin typeface="Arial"/>
                <a:cs typeface="Arial"/>
              </a:rPr>
              <a:t>Cho,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Ariel</a:t>
            </a:r>
            <a:r>
              <a:rPr dirty="0" sz="2250" spc="-2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5">
                <a:solidFill>
                  <a:srgbClr val="C0392B"/>
                </a:solidFill>
                <a:latin typeface="Arial"/>
                <a:cs typeface="Arial"/>
              </a:rPr>
              <a:t>Lee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International </a:t>
            </a: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Strategy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Reconciliation</a:t>
            </a:r>
            <a:r>
              <a:rPr dirty="0" sz="1350" spc="-19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Foundation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3354685" y="4867275"/>
            <a:ext cx="3348990" cy="772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Igor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Barahona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dirty="0" sz="1350" spc="20">
                <a:solidFill>
                  <a:srgbClr val="C0392B"/>
                </a:solidFill>
                <a:latin typeface="Arial"/>
                <a:cs typeface="Arial"/>
              </a:rPr>
              <a:t>Mathematics Institute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2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UNAM, </a:t>
            </a:r>
            <a:r>
              <a:rPr dirty="0" sz="1350" spc="15">
                <a:solidFill>
                  <a:srgbClr val="C0392B"/>
                </a:solidFill>
                <a:latin typeface="Arial"/>
                <a:cs typeface="Arial"/>
              </a:rPr>
              <a:t>Mexico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54783" y="323850"/>
            <a:ext cx="414909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From </a:t>
            </a:r>
            <a:r>
              <a:rPr dirty="0" sz="13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“2015: </a:t>
            </a: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The </a:t>
            </a:r>
            <a:r>
              <a:rPr dirty="0" sz="1350" spc="-4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Year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in </a:t>
            </a:r>
            <a:r>
              <a:rPr dirty="0" sz="1350" spc="-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Graphics”,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Los</a:t>
            </a:r>
            <a:r>
              <a:rPr dirty="0" sz="1350" spc="-26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Angeles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Times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r>
              <a:rPr dirty="0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8108" y="3137026"/>
            <a:ext cx="7622540" cy="162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4280"/>
              </a:lnSpc>
            </a:pPr>
            <a:r>
              <a:rPr dirty="0" sz="3600" spc="290">
                <a:solidFill>
                  <a:srgbClr val="C0392B"/>
                </a:solidFill>
                <a:latin typeface="Times New Roman"/>
                <a:cs typeface="Times New Roman"/>
              </a:rPr>
              <a:t>Investigate </a:t>
            </a:r>
            <a:r>
              <a:rPr dirty="0" sz="3600" spc="385">
                <a:solidFill>
                  <a:srgbClr val="C0392B"/>
                </a:solidFill>
                <a:latin typeface="Times New Roman"/>
                <a:cs typeface="Times New Roman"/>
              </a:rPr>
              <a:t>the </a:t>
            </a:r>
            <a:r>
              <a:rPr dirty="0" sz="3600" spc="320">
                <a:solidFill>
                  <a:srgbClr val="C0392B"/>
                </a:solidFill>
                <a:latin typeface="Times New Roman"/>
                <a:cs typeface="Times New Roman"/>
              </a:rPr>
              <a:t>power </a:t>
            </a:r>
            <a:r>
              <a:rPr dirty="0" sz="3600" spc="150">
                <a:solidFill>
                  <a:srgbClr val="C0392B"/>
                </a:solidFill>
                <a:latin typeface="Times New Roman"/>
                <a:cs typeface="Times New Roman"/>
              </a:rPr>
              <a:t>of </a:t>
            </a:r>
            <a:r>
              <a:rPr dirty="0" sz="3600" spc="360">
                <a:solidFill>
                  <a:srgbClr val="C0392B"/>
                </a:solidFill>
                <a:latin typeface="Times New Roman"/>
                <a:cs typeface="Times New Roman"/>
              </a:rPr>
              <a:t>data  </a:t>
            </a: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visualization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05">
                <a:solidFill>
                  <a:srgbClr val="C0392B"/>
                </a:solidFill>
                <a:latin typeface="Times New Roman"/>
                <a:cs typeface="Times New Roman"/>
              </a:rPr>
              <a:t>as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50">
                <a:solidFill>
                  <a:srgbClr val="C0392B"/>
                </a:solidFill>
                <a:latin typeface="Times New Roman"/>
                <a:cs typeface="Times New Roman"/>
              </a:rPr>
              <a:t>an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25">
                <a:solidFill>
                  <a:srgbClr val="C0392B"/>
                </a:solidFill>
                <a:latin typeface="Times New Roman"/>
                <a:cs typeface="Times New Roman"/>
              </a:rPr>
              <a:t>evidence-based  </a:t>
            </a:r>
            <a:r>
              <a:rPr dirty="0" sz="3600" spc="355">
                <a:solidFill>
                  <a:srgbClr val="C0392B"/>
                </a:solidFill>
                <a:latin typeface="Times New Roman"/>
                <a:cs typeface="Times New Roman"/>
              </a:rPr>
              <a:t>approach </a:t>
            </a:r>
            <a:r>
              <a:rPr dirty="0" sz="3600" spc="245">
                <a:solidFill>
                  <a:srgbClr val="C0392B"/>
                </a:solidFill>
                <a:latin typeface="Times New Roman"/>
                <a:cs typeface="Times New Roman"/>
              </a:rPr>
              <a:t>to</a:t>
            </a:r>
            <a:r>
              <a:rPr dirty="0" sz="3600" spc="-409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10">
                <a:solidFill>
                  <a:srgbClr val="C0392B"/>
                </a:solidFill>
                <a:latin typeface="Times New Roman"/>
                <a:cs typeface="Times New Roman"/>
              </a:rPr>
              <a:t>policymaking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075" y="7029450"/>
            <a:ext cx="238125" cy="228600"/>
          </a:xfrm>
          <a:custGeom>
            <a:avLst/>
            <a:gdLst/>
            <a:ahLst/>
            <a:cxnLst/>
            <a:rect l="l" t="t" r="r" b="b"/>
            <a:pathLst>
              <a:path w="238125" h="228600">
                <a:moveTo>
                  <a:pt x="0" y="0"/>
                </a:moveTo>
                <a:lnTo>
                  <a:pt x="238125" y="0"/>
                </a:lnTo>
                <a:lnTo>
                  <a:pt x="2381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85975" y="27051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1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4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5975" y="32670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8"/>
                </a:lnTo>
                <a:lnTo>
                  <a:pt x="42862" y="0"/>
                </a:lnTo>
                <a:lnTo>
                  <a:pt x="51414" y="784"/>
                </a:lnTo>
                <a:lnTo>
                  <a:pt x="82586" y="26404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78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5975" y="38290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1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4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85975" y="43910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6"/>
                </a:lnTo>
                <a:lnTo>
                  <a:pt x="26408" y="3131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0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10507" y="2324061"/>
            <a:ext cx="5723255" cy="2263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797560">
              <a:lnSpc>
                <a:spcPct val="163900"/>
              </a:lnSpc>
            </a:pP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DVs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29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transition? 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Multiple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2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sources?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63900"/>
              </a:lnSpc>
            </a:pP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How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demonstrate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power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0">
                <a:solidFill>
                  <a:srgbClr val="C0392B"/>
                </a:solidFill>
                <a:latin typeface="Arial"/>
                <a:cs typeface="Arial"/>
              </a:rPr>
              <a:t>DVs? 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Merits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drawbacks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434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0">
                <a:solidFill>
                  <a:srgbClr val="C0392B"/>
                </a:solidFill>
                <a:latin typeface="Arial"/>
                <a:cs typeface="Arial"/>
              </a:rPr>
              <a:t>DVs?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825" y="22383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6"/>
                </a:lnTo>
                <a:lnTo>
                  <a:pt x="26408" y="3131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0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825" y="28003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33623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825" y="39243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4825" y="44862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9"/>
                </a:lnTo>
                <a:lnTo>
                  <a:pt x="42862" y="0"/>
                </a:lnTo>
                <a:lnTo>
                  <a:pt x="51414" y="784"/>
                </a:lnTo>
                <a:lnTo>
                  <a:pt x="82586" y="26405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0250" y="2076450"/>
            <a:ext cx="8151495" cy="2977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Three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main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sources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3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data:</a:t>
            </a:r>
            <a:endParaRPr sz="2250">
              <a:latin typeface="Arial"/>
              <a:cs typeface="Arial"/>
            </a:endParaRPr>
          </a:p>
          <a:p>
            <a:pPr marL="393700" marR="460375">
              <a:lnSpc>
                <a:spcPct val="163900"/>
              </a:lnSpc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United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Nations’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Millennium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Development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Goals</a:t>
            </a:r>
            <a:r>
              <a:rPr dirty="0" sz="2250" spc="-3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Indicators 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World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Bank’s 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Open</a:t>
            </a:r>
            <a:r>
              <a:rPr dirty="0" sz="2250" spc="-2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-140">
                <a:solidFill>
                  <a:srgbClr val="C0392B"/>
                </a:solidFill>
                <a:latin typeface="Arial"/>
                <a:cs typeface="Arial"/>
              </a:rPr>
              <a:t>DPRK 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Survey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Census</a:t>
            </a:r>
            <a:r>
              <a:rPr dirty="0" sz="2250" spc="-1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Develop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DVs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pertaining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health,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economic,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social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issues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18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transition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825" y="10287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9"/>
                </a:lnTo>
                <a:lnTo>
                  <a:pt x="0" y="42862"/>
                </a:lnTo>
                <a:lnTo>
                  <a:pt x="784" y="34306"/>
                </a:lnTo>
                <a:lnTo>
                  <a:pt x="26408" y="3130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0"/>
                </a:lnTo>
                <a:lnTo>
                  <a:pt x="85725" y="42862"/>
                </a:lnTo>
                <a:lnTo>
                  <a:pt x="84940" y="51416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4825" y="19621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0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0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3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77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32670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825" y="38290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5825" y="43910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5825" y="49530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5825" y="55149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5825" y="60769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0250" y="838314"/>
            <a:ext cx="8660765" cy="543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77545">
              <a:lnSpc>
                <a:spcPct val="108300"/>
              </a:lnSpc>
            </a:pP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Incredible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progress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has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been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made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achieving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Millennium 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Development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Goals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set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3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2000.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Nonetheless,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there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still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remains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much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work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be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done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a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variety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areas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towards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Sustainable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Development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Goals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U.N.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aims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 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accomplish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by</a:t>
            </a:r>
            <a:r>
              <a:rPr dirty="0" sz="2250" spc="-2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2030:</a:t>
            </a:r>
            <a:endParaRPr sz="2250">
              <a:latin typeface="Arial"/>
              <a:cs typeface="Arial"/>
            </a:endParaRPr>
          </a:p>
          <a:p>
            <a:pPr marL="393700" marR="5802630">
              <a:lnSpc>
                <a:spcPct val="163900"/>
              </a:lnSpc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Poverty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1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hunger  </a:t>
            </a:r>
            <a:r>
              <a:rPr dirty="0" sz="2250" spc="-55">
                <a:solidFill>
                  <a:srgbClr val="C0392B"/>
                </a:solidFill>
                <a:latin typeface="Arial"/>
                <a:cs typeface="Arial"/>
              </a:rPr>
              <a:t>Gender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inequality</a:t>
            </a:r>
            <a:endParaRPr sz="2250">
              <a:latin typeface="Arial"/>
              <a:cs typeface="Arial"/>
            </a:endParaRPr>
          </a:p>
          <a:p>
            <a:pPr marL="393700" marR="4665980">
              <a:lnSpc>
                <a:spcPct val="163900"/>
              </a:lnSpc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Child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maternal</a:t>
            </a:r>
            <a:r>
              <a:rPr dirty="0" sz="2250" spc="-2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5">
                <a:solidFill>
                  <a:srgbClr val="C0392B"/>
                </a:solidFill>
                <a:latin typeface="Arial"/>
                <a:cs typeface="Arial"/>
              </a:rPr>
              <a:t>mortality 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Disease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Environmental</a:t>
            </a:r>
            <a:r>
              <a:rPr dirty="0" sz="2250" spc="-1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sustainability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Setbacks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due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4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crises,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shocks,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vulnerabilities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0818" y="3228736"/>
            <a:ext cx="7117080" cy="1731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96795" marR="5080" indent="-2284730">
              <a:lnSpc>
                <a:spcPct val="100400"/>
              </a:lnSpc>
            </a:pPr>
            <a:r>
              <a:rPr dirty="0" sz="5600" spc="505">
                <a:solidFill>
                  <a:srgbClr val="C0392B"/>
                </a:solidFill>
                <a:latin typeface="Times New Roman"/>
                <a:cs typeface="Times New Roman"/>
              </a:rPr>
              <a:t>Extreme </a:t>
            </a:r>
            <a:r>
              <a:rPr dirty="0" sz="5600" spc="430">
                <a:solidFill>
                  <a:srgbClr val="C0392B"/>
                </a:solidFill>
                <a:latin typeface="Times New Roman"/>
                <a:cs typeface="Times New Roman"/>
              </a:rPr>
              <a:t>Poverty</a:t>
            </a:r>
            <a:r>
              <a:rPr dirty="0" sz="5600" spc="-58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5600" spc="655">
                <a:solidFill>
                  <a:srgbClr val="C0392B"/>
                </a:solidFill>
                <a:latin typeface="Times New Roman"/>
                <a:cs typeface="Times New Roman"/>
              </a:rPr>
              <a:t>and  </a:t>
            </a:r>
            <a:r>
              <a:rPr dirty="0" sz="5600" spc="509">
                <a:solidFill>
                  <a:srgbClr val="C0392B"/>
                </a:solidFill>
                <a:latin typeface="Times New Roman"/>
                <a:cs typeface="Times New Roman"/>
              </a:rPr>
              <a:t>Hunger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04950"/>
            <a:ext cx="9144000" cy="4248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66850"/>
            <a:ext cx="9143999" cy="431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85850"/>
            <a:ext cx="9144000" cy="5076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1553845">
              <a:lnSpc>
                <a:spcPct val="100000"/>
              </a:lnSpc>
            </a:pPr>
            <a:r>
              <a:rPr dirty="0" spc="440"/>
              <a:t>Gender</a:t>
            </a:r>
            <a:r>
              <a:rPr dirty="0" spc="-40"/>
              <a:t> </a:t>
            </a:r>
            <a:r>
              <a:rPr dirty="0" spc="425"/>
              <a:t>Inequality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2476" y="2257425"/>
            <a:ext cx="5353685" cy="3575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90">
                <a:solidFill>
                  <a:srgbClr val="2A76DD"/>
                </a:solidFill>
                <a:hlinkClick r:id="rId2"/>
              </a:rPr>
              <a:t>https:</a:t>
            </a:r>
            <a:r>
              <a:rPr dirty="0" sz="2250" spc="190">
                <a:solidFill>
                  <a:srgbClr val="2A76DD"/>
                </a:solidFill>
                <a:hlinkClick r:id="rId2"/>
              </a:rPr>
              <a:t>/</a:t>
            </a:r>
            <a:r>
              <a:rPr dirty="0" sz="2250" spc="160">
                <a:solidFill>
                  <a:srgbClr val="2A76DD"/>
                </a:solidFill>
                <a:hlinkClick r:id="rId2"/>
              </a:rPr>
              <a:t> </a:t>
            </a:r>
            <a:r>
              <a:rPr dirty="0" sz="2250" spc="185">
                <a:solidFill>
                  <a:srgbClr val="2A76DD"/>
                </a:solidFill>
                <a:hlinkClick r:id="rId2"/>
              </a:rPr>
              <a:t>star-is-here.github.io/jsm-deck/</a:t>
            </a:r>
            <a:endParaRPr sz="2250"/>
          </a:p>
        </p:txBody>
      </p:sp>
      <p:sp>
        <p:nvSpPr>
          <p:cNvPr id="4" name="object 4"/>
          <p:cNvSpPr/>
          <p:nvPr/>
        </p:nvSpPr>
        <p:spPr>
          <a:xfrm>
            <a:off x="4076700" y="2943225"/>
            <a:ext cx="19050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66800"/>
            <a:ext cx="9144000" cy="5124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2002155">
              <a:lnSpc>
                <a:spcPct val="100000"/>
              </a:lnSpc>
            </a:pPr>
            <a:r>
              <a:rPr dirty="0" spc="360"/>
              <a:t>Child</a:t>
            </a:r>
            <a:r>
              <a:rPr dirty="0" spc="-70"/>
              <a:t> </a:t>
            </a:r>
            <a:r>
              <a:rPr dirty="0" spc="405"/>
              <a:t>Mortality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09700"/>
            <a:ext cx="9144000" cy="4429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1368425">
              <a:lnSpc>
                <a:spcPct val="100000"/>
              </a:lnSpc>
            </a:pPr>
            <a:r>
              <a:rPr dirty="0" spc="500"/>
              <a:t>Maternal</a:t>
            </a:r>
            <a:r>
              <a:rPr dirty="0" spc="-60"/>
              <a:t> </a:t>
            </a:r>
            <a:r>
              <a:rPr dirty="0" spc="405"/>
              <a:t>Mortality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95425"/>
            <a:ext cx="9144000" cy="425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1141730">
              <a:lnSpc>
                <a:spcPct val="100000"/>
              </a:lnSpc>
            </a:pPr>
            <a:r>
              <a:rPr dirty="0" spc="470"/>
              <a:t>Combating</a:t>
            </a:r>
            <a:r>
              <a:rPr dirty="0" spc="-70"/>
              <a:t> </a:t>
            </a:r>
            <a:r>
              <a:rPr dirty="0" spc="484"/>
              <a:t>Diseases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648" y="1190625"/>
            <a:ext cx="9169400" cy="3575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85"/>
              <a:t>The</a:t>
            </a:r>
            <a:r>
              <a:rPr dirty="0" sz="2250" spc="-5"/>
              <a:t> </a:t>
            </a:r>
            <a:r>
              <a:rPr dirty="0" sz="2250" spc="250"/>
              <a:t>number</a:t>
            </a:r>
            <a:r>
              <a:rPr dirty="0" sz="2250" spc="-5"/>
              <a:t> </a:t>
            </a:r>
            <a:r>
              <a:rPr dirty="0" sz="2250" spc="90"/>
              <a:t>of</a:t>
            </a:r>
            <a:r>
              <a:rPr dirty="0" sz="2250" spc="-5"/>
              <a:t> </a:t>
            </a:r>
            <a:r>
              <a:rPr dirty="0" sz="2250" spc="180"/>
              <a:t>people</a:t>
            </a:r>
            <a:r>
              <a:rPr dirty="0" sz="2250" spc="-5"/>
              <a:t> </a:t>
            </a:r>
            <a:r>
              <a:rPr dirty="0" sz="2250" spc="195"/>
              <a:t>newly</a:t>
            </a:r>
            <a:r>
              <a:rPr dirty="0" sz="2250" spc="-5"/>
              <a:t> </a:t>
            </a:r>
            <a:r>
              <a:rPr dirty="0" sz="2250" spc="185"/>
              <a:t>infected</a:t>
            </a:r>
            <a:r>
              <a:rPr dirty="0" sz="2250" spc="-5"/>
              <a:t> </a:t>
            </a:r>
            <a:r>
              <a:rPr dirty="0" sz="2250" spc="215"/>
              <a:t>with</a:t>
            </a:r>
            <a:r>
              <a:rPr dirty="0" sz="2250" spc="-5"/>
              <a:t> </a:t>
            </a:r>
            <a:r>
              <a:rPr dirty="0" sz="2250" spc="20"/>
              <a:t>HIV</a:t>
            </a:r>
            <a:r>
              <a:rPr dirty="0" sz="2250" spc="-5"/>
              <a:t> </a:t>
            </a:r>
            <a:r>
              <a:rPr dirty="0" sz="2250" spc="225"/>
              <a:t>continues</a:t>
            </a:r>
            <a:r>
              <a:rPr dirty="0" sz="2250" spc="-5"/>
              <a:t> </a:t>
            </a:r>
            <a:r>
              <a:rPr dirty="0" sz="2250" spc="155"/>
              <a:t>to</a:t>
            </a:r>
            <a:r>
              <a:rPr dirty="0" sz="2250" spc="-5"/>
              <a:t> </a:t>
            </a:r>
            <a:r>
              <a:rPr dirty="0" sz="2250" spc="195"/>
              <a:t>decline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457200" y="1876425"/>
            <a:ext cx="9144000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71625"/>
            <a:ext cx="9144000" cy="4105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781049"/>
            <a:ext cx="9144000" cy="592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66850"/>
            <a:ext cx="9144000" cy="431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27671" y="1155700"/>
            <a:ext cx="7235825" cy="486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">
              <a:lnSpc>
                <a:spcPct val="100000"/>
              </a:lnSpc>
            </a:pPr>
            <a:r>
              <a:rPr dirty="0" sz="1850" spc="-20">
                <a:solidFill>
                  <a:srgbClr val="C0392B"/>
                </a:solidFill>
                <a:latin typeface="Arial"/>
                <a:cs typeface="Arial"/>
              </a:rPr>
              <a:t>Giang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Nguyen </a:t>
            </a:r>
            <a:r>
              <a:rPr dirty="0" sz="1850" spc="-75">
                <a:solidFill>
                  <a:srgbClr val="C0392B"/>
                </a:solidFill>
                <a:latin typeface="Arial"/>
                <a:cs typeface="Arial"/>
              </a:rPr>
              <a:t>(ISR </a:t>
            </a: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Foundation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Center </a:t>
            </a:r>
            <a:r>
              <a:rPr dirty="0" sz="1850" spc="65">
                <a:solidFill>
                  <a:srgbClr val="C0392B"/>
                </a:solidFill>
                <a:latin typeface="Arial"/>
                <a:cs typeface="Arial"/>
              </a:rPr>
              <a:t>for </a:t>
            </a:r>
            <a:r>
              <a:rPr dirty="0" sz="1850" spc="20">
                <a:solidFill>
                  <a:srgbClr val="C0392B"/>
                </a:solidFill>
                <a:latin typeface="Arial"/>
                <a:cs typeface="Arial"/>
              </a:rPr>
              <a:t>Interdisciplinary</a:t>
            </a:r>
            <a:r>
              <a:rPr dirty="0" sz="1850" spc="-2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Research)</a:t>
            </a:r>
            <a:endParaRPr sz="185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spcBef>
                <a:spcPts val="1680"/>
              </a:spcBef>
            </a:pPr>
            <a:r>
              <a:rPr dirty="0" sz="1850" spc="-25">
                <a:solidFill>
                  <a:srgbClr val="C0392B"/>
                </a:solidFill>
                <a:latin typeface="Arial"/>
                <a:cs typeface="Arial"/>
              </a:rPr>
              <a:t>Clara Kyung </a:t>
            </a:r>
            <a:r>
              <a:rPr dirty="0" sz="1850" spc="20">
                <a:solidFill>
                  <a:srgbClr val="C0392B"/>
                </a:solidFill>
                <a:latin typeface="Arial"/>
                <a:cs typeface="Arial"/>
              </a:rPr>
              <a:t>(McGill</a:t>
            </a:r>
            <a:r>
              <a:rPr dirty="0" sz="18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C0392B"/>
                </a:solidFill>
                <a:latin typeface="Arial"/>
                <a:cs typeface="Arial"/>
              </a:rPr>
              <a:t>University)</a:t>
            </a:r>
            <a:endParaRPr sz="1850">
              <a:latin typeface="Arial"/>
              <a:cs typeface="Arial"/>
            </a:endParaRPr>
          </a:p>
          <a:p>
            <a:pPr marL="17780" marR="1021080">
              <a:lnSpc>
                <a:spcPct val="175700"/>
              </a:lnSpc>
            </a:pP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Ariel </a:t>
            </a:r>
            <a:r>
              <a:rPr dirty="0" sz="1850" spc="-35">
                <a:solidFill>
                  <a:srgbClr val="C0392B"/>
                </a:solidFill>
                <a:latin typeface="Arial"/>
                <a:cs typeface="Arial"/>
              </a:rPr>
              <a:t>Lee </a:t>
            </a:r>
            <a:r>
              <a:rPr dirty="0" sz="1850" spc="-75">
                <a:solidFill>
                  <a:srgbClr val="C0392B"/>
                </a:solidFill>
                <a:latin typeface="Arial"/>
                <a:cs typeface="Arial"/>
              </a:rPr>
              <a:t>(ISR </a:t>
            </a: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Foundation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Center </a:t>
            </a:r>
            <a:r>
              <a:rPr dirty="0" sz="1850" spc="65">
                <a:solidFill>
                  <a:srgbClr val="C0392B"/>
                </a:solidFill>
                <a:latin typeface="Arial"/>
                <a:cs typeface="Arial"/>
              </a:rPr>
              <a:t>for </a:t>
            </a: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Science </a:t>
            </a:r>
            <a:r>
              <a:rPr dirty="0" sz="1850" spc="15">
                <a:solidFill>
                  <a:srgbClr val="C0392B"/>
                </a:solidFill>
                <a:latin typeface="Arial"/>
                <a:cs typeface="Arial"/>
              </a:rPr>
              <a:t>Diplomacy)  </a:t>
            </a:r>
            <a:r>
              <a:rPr dirty="0" sz="1850" spc="35">
                <a:solidFill>
                  <a:srgbClr val="C0392B"/>
                </a:solidFill>
                <a:latin typeface="Arial"/>
                <a:cs typeface="Arial"/>
              </a:rPr>
              <a:t>Tiffany </a:t>
            </a:r>
            <a:r>
              <a:rPr dirty="0" sz="1850" spc="-35">
                <a:solidFill>
                  <a:srgbClr val="C0392B"/>
                </a:solidFill>
                <a:latin typeface="Arial"/>
                <a:cs typeface="Arial"/>
              </a:rPr>
              <a:t>Lee </a:t>
            </a:r>
            <a:r>
              <a:rPr dirty="0" sz="1850" spc="-75">
                <a:solidFill>
                  <a:srgbClr val="C0392B"/>
                </a:solidFill>
                <a:latin typeface="Arial"/>
                <a:cs typeface="Arial"/>
              </a:rPr>
              <a:t>(ISR </a:t>
            </a: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Foundation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Center </a:t>
            </a:r>
            <a:r>
              <a:rPr dirty="0" sz="1850" spc="65">
                <a:solidFill>
                  <a:srgbClr val="C0392B"/>
                </a:solidFill>
                <a:latin typeface="Arial"/>
                <a:cs typeface="Arial"/>
              </a:rPr>
              <a:t>for </a:t>
            </a: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Science</a:t>
            </a:r>
            <a:r>
              <a:rPr dirty="0" sz="1850" spc="-2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15">
                <a:solidFill>
                  <a:srgbClr val="C0392B"/>
                </a:solidFill>
                <a:latin typeface="Arial"/>
                <a:cs typeface="Arial"/>
              </a:rPr>
              <a:t>Diplomacy)  </a:t>
            </a: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Hannah </a:t>
            </a:r>
            <a:r>
              <a:rPr dirty="0" sz="1850" spc="-25">
                <a:solidFill>
                  <a:srgbClr val="C0392B"/>
                </a:solidFill>
                <a:latin typeface="Arial"/>
                <a:cs typeface="Arial"/>
              </a:rPr>
              <a:t>Cho </a:t>
            </a:r>
            <a:r>
              <a:rPr dirty="0" sz="1850">
                <a:solidFill>
                  <a:srgbClr val="C0392B"/>
                </a:solidFill>
                <a:latin typeface="Arial"/>
                <a:cs typeface="Arial"/>
              </a:rPr>
              <a:t>(University </a:t>
            </a:r>
            <a:r>
              <a:rPr dirty="0" sz="1850" spc="8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850" spc="-1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Pennsylvania)</a:t>
            </a:r>
            <a:endParaRPr sz="1850">
              <a:latin typeface="Arial"/>
              <a:cs typeface="Arial"/>
            </a:endParaRPr>
          </a:p>
          <a:p>
            <a:pPr marL="17780" marR="1630680">
              <a:lnSpc>
                <a:spcPct val="175700"/>
              </a:lnSpc>
            </a:pPr>
            <a:r>
              <a:rPr dirty="0" sz="1850" spc="25">
                <a:solidFill>
                  <a:srgbClr val="C0392B"/>
                </a:solidFill>
                <a:latin typeface="Arial"/>
                <a:cs typeface="Arial"/>
              </a:rPr>
              <a:t>Elliott </a:t>
            </a:r>
            <a:r>
              <a:rPr dirty="0" sz="1850" spc="-30">
                <a:solidFill>
                  <a:srgbClr val="C0392B"/>
                </a:solidFill>
                <a:latin typeface="Arial"/>
                <a:cs typeface="Arial"/>
              </a:rPr>
              <a:t>Chun </a:t>
            </a:r>
            <a:r>
              <a:rPr dirty="0" sz="1850">
                <a:solidFill>
                  <a:srgbClr val="C0392B"/>
                </a:solidFill>
                <a:latin typeface="Arial"/>
                <a:cs typeface="Arial"/>
              </a:rPr>
              <a:t>(University </a:t>
            </a:r>
            <a:r>
              <a:rPr dirty="0" sz="1850" spc="85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1850" spc="40">
                <a:solidFill>
                  <a:srgbClr val="C0392B"/>
                </a:solidFill>
                <a:latin typeface="Arial"/>
                <a:cs typeface="Arial"/>
              </a:rPr>
              <a:t>North</a:t>
            </a:r>
            <a:r>
              <a:rPr dirty="0" sz="1850" spc="-3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-20">
                <a:solidFill>
                  <a:srgbClr val="C0392B"/>
                </a:solidFill>
                <a:latin typeface="Arial"/>
                <a:cs typeface="Arial"/>
              </a:rPr>
              <a:t>Carolina,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Chapel </a:t>
            </a:r>
            <a:r>
              <a:rPr dirty="0" sz="1850" spc="30">
                <a:solidFill>
                  <a:srgbClr val="C0392B"/>
                </a:solidFill>
                <a:latin typeface="Arial"/>
                <a:cs typeface="Arial"/>
              </a:rPr>
              <a:t>Hill) 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Cindy </a:t>
            </a:r>
            <a:r>
              <a:rPr dirty="0" sz="1850" spc="-25">
                <a:solidFill>
                  <a:srgbClr val="C0392B"/>
                </a:solidFill>
                <a:latin typeface="Arial"/>
                <a:cs typeface="Arial"/>
              </a:rPr>
              <a:t>Won </a:t>
            </a: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(Brown</a:t>
            </a:r>
            <a:r>
              <a:rPr dirty="0" sz="1850" spc="-18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C0392B"/>
                </a:solidFill>
                <a:latin typeface="Arial"/>
                <a:cs typeface="Arial"/>
              </a:rPr>
              <a:t>University)</a:t>
            </a:r>
            <a:endParaRPr sz="1850">
              <a:latin typeface="Arial"/>
              <a:cs typeface="Arial"/>
            </a:endParaRPr>
          </a:p>
          <a:p>
            <a:pPr marL="17780" marR="144145">
              <a:lnSpc>
                <a:spcPct val="175700"/>
              </a:lnSpc>
            </a:pP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Star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Ying </a:t>
            </a:r>
            <a:r>
              <a:rPr dirty="0" sz="1850" spc="15">
                <a:solidFill>
                  <a:srgbClr val="C0392B"/>
                </a:solidFill>
                <a:latin typeface="Arial"/>
                <a:cs typeface="Arial"/>
              </a:rPr>
              <a:t>(Commerce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Data </a:t>
            </a:r>
            <a:r>
              <a:rPr dirty="0" sz="1850" spc="-30">
                <a:solidFill>
                  <a:srgbClr val="C0392B"/>
                </a:solidFill>
                <a:latin typeface="Arial"/>
                <a:cs typeface="Arial"/>
              </a:rPr>
              <a:t>Service, </a:t>
            </a:r>
            <a:r>
              <a:rPr dirty="0" sz="1850" spc="-75">
                <a:solidFill>
                  <a:srgbClr val="C0392B"/>
                </a:solidFill>
                <a:latin typeface="Arial"/>
                <a:cs typeface="Arial"/>
              </a:rPr>
              <a:t>U.S. </a:t>
            </a:r>
            <a:r>
              <a:rPr dirty="0" sz="1850" spc="20">
                <a:solidFill>
                  <a:srgbClr val="C0392B"/>
                </a:solidFill>
                <a:latin typeface="Arial"/>
                <a:cs typeface="Arial"/>
              </a:rPr>
              <a:t>Department </a:t>
            </a:r>
            <a:r>
              <a:rPr dirty="0" sz="1850" spc="8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850" spc="-3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15">
                <a:solidFill>
                  <a:srgbClr val="C0392B"/>
                </a:solidFill>
                <a:latin typeface="Arial"/>
                <a:cs typeface="Arial"/>
              </a:rPr>
              <a:t>Commerce)  </a:t>
            </a:r>
            <a:r>
              <a:rPr dirty="0" sz="1850" spc="5">
                <a:solidFill>
                  <a:srgbClr val="C0392B"/>
                </a:solidFill>
                <a:latin typeface="Arial"/>
                <a:cs typeface="Arial"/>
              </a:rPr>
              <a:t>Asaph </a:t>
            </a:r>
            <a:r>
              <a:rPr dirty="0" sz="1850" spc="-20">
                <a:solidFill>
                  <a:srgbClr val="C0392B"/>
                </a:solidFill>
                <a:latin typeface="Arial"/>
                <a:cs typeface="Arial"/>
              </a:rPr>
              <a:t>Young </a:t>
            </a:r>
            <a:r>
              <a:rPr dirty="0" sz="1850" spc="-30">
                <a:solidFill>
                  <a:srgbClr val="C0392B"/>
                </a:solidFill>
                <a:latin typeface="Arial"/>
                <a:cs typeface="Arial"/>
              </a:rPr>
              <a:t>Chun </a:t>
            </a:r>
            <a:r>
              <a:rPr dirty="0" sz="1850" spc="-55">
                <a:solidFill>
                  <a:srgbClr val="C0392B"/>
                </a:solidFill>
                <a:latin typeface="Arial"/>
                <a:cs typeface="Arial"/>
              </a:rPr>
              <a:t>(U.S.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Census</a:t>
            </a:r>
            <a:r>
              <a:rPr dirty="0" sz="1850" spc="-18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Bureau)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Note: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All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authors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are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C0392B"/>
                </a:solidFill>
                <a:latin typeface="Arial"/>
                <a:cs typeface="Arial"/>
              </a:rPr>
              <a:t>afiliated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3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International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Strategy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Reconciliation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Foundation.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9901" y="3228736"/>
            <a:ext cx="5118735" cy="1731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3515" marR="5080" indent="-171450">
              <a:lnSpc>
                <a:spcPct val="100400"/>
              </a:lnSpc>
            </a:pPr>
            <a:r>
              <a:rPr dirty="0" sz="5600" spc="165">
                <a:solidFill>
                  <a:srgbClr val="C0392B"/>
                </a:solidFill>
                <a:latin typeface="Times New Roman"/>
                <a:cs typeface="Times New Roman"/>
              </a:rPr>
              <a:t>E</a:t>
            </a:r>
            <a:r>
              <a:rPr dirty="0" sz="5600" spc="819">
                <a:solidFill>
                  <a:srgbClr val="C0392B"/>
                </a:solidFill>
                <a:latin typeface="Times New Roman"/>
                <a:cs typeface="Times New Roman"/>
              </a:rPr>
              <a:t>n</a:t>
            </a:r>
            <a:r>
              <a:rPr dirty="0" sz="5600" spc="335">
                <a:solidFill>
                  <a:srgbClr val="C0392B"/>
                </a:solidFill>
                <a:latin typeface="Times New Roman"/>
                <a:cs typeface="Times New Roman"/>
              </a:rPr>
              <a:t>v</a:t>
            </a:r>
            <a:r>
              <a:rPr dirty="0" sz="5600" spc="290">
                <a:solidFill>
                  <a:srgbClr val="C0392B"/>
                </a:solidFill>
                <a:latin typeface="Times New Roman"/>
                <a:cs typeface="Times New Roman"/>
              </a:rPr>
              <a:t>i</a:t>
            </a:r>
            <a:r>
              <a:rPr dirty="0" sz="5600" spc="405">
                <a:solidFill>
                  <a:srgbClr val="C0392B"/>
                </a:solidFill>
                <a:latin typeface="Times New Roman"/>
                <a:cs typeface="Times New Roman"/>
              </a:rPr>
              <a:t>r</a:t>
            </a:r>
            <a:r>
              <a:rPr dirty="0" sz="5600" spc="355">
                <a:solidFill>
                  <a:srgbClr val="C0392B"/>
                </a:solidFill>
                <a:latin typeface="Times New Roman"/>
                <a:cs typeface="Times New Roman"/>
              </a:rPr>
              <a:t>o</a:t>
            </a:r>
            <a:r>
              <a:rPr dirty="0" sz="5600" spc="819">
                <a:solidFill>
                  <a:srgbClr val="C0392B"/>
                </a:solidFill>
                <a:latin typeface="Times New Roman"/>
                <a:cs typeface="Times New Roman"/>
              </a:rPr>
              <a:t>n</a:t>
            </a:r>
            <a:r>
              <a:rPr dirty="0" sz="5600" spc="925">
                <a:solidFill>
                  <a:srgbClr val="C0392B"/>
                </a:solidFill>
                <a:latin typeface="Times New Roman"/>
                <a:cs typeface="Times New Roman"/>
              </a:rPr>
              <a:t>m</a:t>
            </a:r>
            <a:r>
              <a:rPr dirty="0" sz="5600" spc="535">
                <a:solidFill>
                  <a:srgbClr val="C0392B"/>
                </a:solidFill>
                <a:latin typeface="Times New Roman"/>
                <a:cs typeface="Times New Roman"/>
              </a:rPr>
              <a:t>e</a:t>
            </a:r>
            <a:r>
              <a:rPr dirty="0" sz="5600" spc="819">
                <a:solidFill>
                  <a:srgbClr val="C0392B"/>
                </a:solidFill>
                <a:latin typeface="Times New Roman"/>
                <a:cs typeface="Times New Roman"/>
              </a:rPr>
              <a:t>n</a:t>
            </a:r>
            <a:r>
              <a:rPr dirty="0" sz="5600" spc="500">
                <a:solidFill>
                  <a:srgbClr val="C0392B"/>
                </a:solidFill>
                <a:latin typeface="Times New Roman"/>
                <a:cs typeface="Times New Roman"/>
              </a:rPr>
              <a:t>t</a:t>
            </a:r>
            <a:r>
              <a:rPr dirty="0" sz="5600" spc="610">
                <a:solidFill>
                  <a:srgbClr val="C0392B"/>
                </a:solidFill>
                <a:latin typeface="Times New Roman"/>
                <a:cs typeface="Times New Roman"/>
              </a:rPr>
              <a:t>a</a:t>
            </a:r>
            <a:r>
              <a:rPr dirty="0" sz="5600" spc="200">
                <a:solidFill>
                  <a:srgbClr val="C0392B"/>
                </a:solidFill>
                <a:latin typeface="Times New Roman"/>
                <a:cs typeface="Times New Roman"/>
              </a:rPr>
              <a:t>l  </a:t>
            </a:r>
            <a:r>
              <a:rPr dirty="0" sz="5600" spc="470">
                <a:solidFill>
                  <a:srgbClr val="C0392B"/>
                </a:solidFill>
                <a:latin typeface="Times New Roman"/>
                <a:cs typeface="Times New Roman"/>
              </a:rPr>
              <a:t>Sustainability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24000"/>
            <a:ext cx="9144000" cy="420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57325"/>
            <a:ext cx="9144000" cy="433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52575"/>
            <a:ext cx="9144000" cy="4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722630">
              <a:lnSpc>
                <a:spcPct val="100400"/>
              </a:lnSpc>
            </a:pPr>
            <a:r>
              <a:rPr dirty="0" spc="530"/>
              <a:t>Setbacks </a:t>
            </a:r>
            <a:r>
              <a:rPr dirty="0" spc="575"/>
              <a:t>due </a:t>
            </a:r>
            <a:r>
              <a:rPr dirty="0" spc="400"/>
              <a:t>to </a:t>
            </a:r>
            <a:r>
              <a:rPr dirty="0" spc="415"/>
              <a:t>crises,  </a:t>
            </a:r>
            <a:r>
              <a:rPr dirty="0" spc="484"/>
              <a:t>shocks, </a:t>
            </a:r>
            <a:r>
              <a:rPr dirty="0" spc="655"/>
              <a:t>and</a:t>
            </a:r>
            <a:r>
              <a:rPr dirty="0" spc="-540"/>
              <a:t> </a:t>
            </a:r>
            <a:r>
              <a:rPr dirty="0" spc="455"/>
              <a:t>vulnerabilities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197" y="1802129"/>
            <a:ext cx="9156700" cy="1314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ts val="3450"/>
              </a:lnSpc>
            </a:pPr>
            <a:r>
              <a:rPr dirty="0" sz="2900" spc="280"/>
              <a:t>Unexpected crises </a:t>
            </a:r>
            <a:r>
              <a:rPr dirty="0" sz="2900" spc="345"/>
              <a:t>and </a:t>
            </a:r>
            <a:r>
              <a:rPr dirty="0" sz="2900" spc="285"/>
              <a:t>unforeseen </a:t>
            </a:r>
            <a:r>
              <a:rPr dirty="0" sz="2900" spc="275"/>
              <a:t>problems </a:t>
            </a:r>
            <a:r>
              <a:rPr dirty="0" sz="2900" spc="290"/>
              <a:t>in  certain</a:t>
            </a:r>
            <a:r>
              <a:rPr dirty="0" sz="2900"/>
              <a:t> </a:t>
            </a:r>
            <a:r>
              <a:rPr dirty="0" sz="2900" spc="260"/>
              <a:t>regions</a:t>
            </a:r>
            <a:r>
              <a:rPr dirty="0" sz="2900"/>
              <a:t> </a:t>
            </a:r>
            <a:r>
              <a:rPr dirty="0" sz="2900" spc="295"/>
              <a:t>have</a:t>
            </a:r>
            <a:r>
              <a:rPr dirty="0" sz="2900"/>
              <a:t> </a:t>
            </a:r>
            <a:r>
              <a:rPr dirty="0" sz="2900" spc="260"/>
              <a:t>proven</a:t>
            </a:r>
            <a:r>
              <a:rPr dirty="0" sz="2900"/>
              <a:t> </a:t>
            </a:r>
            <a:r>
              <a:rPr dirty="0" sz="2900" spc="210"/>
              <a:t>to</a:t>
            </a:r>
            <a:r>
              <a:rPr dirty="0" sz="2900"/>
              <a:t> </a:t>
            </a:r>
            <a:r>
              <a:rPr dirty="0" sz="2900" spc="260"/>
              <a:t>be</a:t>
            </a:r>
            <a:r>
              <a:rPr dirty="0" sz="2900"/>
              <a:t> </a:t>
            </a:r>
            <a:r>
              <a:rPr dirty="0" sz="2900" spc="335"/>
              <a:t>sudden</a:t>
            </a:r>
            <a:r>
              <a:rPr dirty="0" sz="2900"/>
              <a:t> </a:t>
            </a:r>
            <a:r>
              <a:rPr dirty="0" sz="2900" spc="345"/>
              <a:t>and</a:t>
            </a:r>
            <a:r>
              <a:rPr dirty="0" sz="2900"/>
              <a:t> </a:t>
            </a:r>
            <a:r>
              <a:rPr dirty="0" sz="2900" spc="254"/>
              <a:t>major  </a:t>
            </a:r>
            <a:r>
              <a:rPr dirty="0" sz="2900" spc="270"/>
              <a:t>obstacles</a:t>
            </a:r>
            <a:r>
              <a:rPr dirty="0" sz="2900" spc="-15"/>
              <a:t> </a:t>
            </a:r>
            <a:r>
              <a:rPr dirty="0" sz="2900" spc="320"/>
              <a:t>that</a:t>
            </a:r>
            <a:r>
              <a:rPr dirty="0" sz="2900" spc="-15"/>
              <a:t> </a:t>
            </a:r>
            <a:r>
              <a:rPr dirty="0" sz="2900" spc="310"/>
              <a:t>impede</a:t>
            </a:r>
            <a:r>
              <a:rPr dirty="0" sz="2900" spc="-15"/>
              <a:t> </a:t>
            </a:r>
            <a:r>
              <a:rPr dirty="0" sz="2900" spc="265"/>
              <a:t>progress</a:t>
            </a:r>
            <a:endParaRPr sz="29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5450" y="3267189"/>
            <a:ext cx="8736965" cy="280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0" marR="5080" indent="-304800">
              <a:lnSpc>
                <a:spcPct val="108300"/>
              </a:lnSpc>
              <a:buAutoNum type="arabicPeriod"/>
              <a:tabLst>
                <a:tab pos="317500" algn="l"/>
              </a:tabLst>
            </a:pP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2008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Economic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Crisis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severely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affected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many</a:t>
            </a:r>
            <a:r>
              <a:rPr dirty="0" sz="2250" spc="-4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sub-Saharan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African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</a:t>
            </a:r>
            <a:endParaRPr sz="2250">
              <a:latin typeface="Arial"/>
              <a:cs typeface="Arial"/>
            </a:endParaRPr>
          </a:p>
          <a:p>
            <a:pPr marL="317500" indent="-304800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317500" algn="l"/>
              </a:tabLst>
            </a:pP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Ebola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outbreak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teaches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many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lessons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health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development</a:t>
            </a:r>
            <a:endParaRPr sz="2250">
              <a:latin typeface="Arial"/>
              <a:cs typeface="Arial"/>
            </a:endParaRPr>
          </a:p>
          <a:p>
            <a:pPr marL="317500" indent="-304800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317500" algn="l"/>
              </a:tabLst>
            </a:pP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Developing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are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vulnerable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natural</a:t>
            </a:r>
            <a:r>
              <a:rPr dirty="0" sz="2250" spc="-43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disasters</a:t>
            </a:r>
            <a:endParaRPr sz="2250">
              <a:latin typeface="Arial"/>
              <a:cs typeface="Arial"/>
            </a:endParaRPr>
          </a:p>
          <a:p>
            <a:pPr marL="317500" marR="212725" indent="-304800">
              <a:lnSpc>
                <a:spcPct val="108300"/>
              </a:lnSpc>
              <a:spcBef>
                <a:spcPts val="1500"/>
              </a:spcBef>
              <a:buAutoNum type="arabicPeriod"/>
              <a:tabLst>
                <a:tab pos="317500" algn="l"/>
              </a:tabLst>
            </a:pP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Political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instability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conflict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has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been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a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major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factor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hindering  progress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6431" y="2800111"/>
            <a:ext cx="5405755" cy="17316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6870" marR="5080" indent="-344805">
              <a:lnSpc>
                <a:spcPct val="100400"/>
              </a:lnSpc>
            </a:pPr>
            <a:r>
              <a:rPr dirty="0" spc="90"/>
              <a:t>E</a:t>
            </a:r>
            <a:r>
              <a:rPr dirty="0" spc="335"/>
              <a:t>v</a:t>
            </a:r>
            <a:r>
              <a:rPr dirty="0" spc="290"/>
              <a:t>i</a:t>
            </a:r>
            <a:r>
              <a:rPr dirty="0" spc="575"/>
              <a:t>d</a:t>
            </a:r>
            <a:r>
              <a:rPr dirty="0" spc="535"/>
              <a:t>e</a:t>
            </a:r>
            <a:r>
              <a:rPr dirty="0" spc="790"/>
              <a:t>n</a:t>
            </a:r>
            <a:r>
              <a:rPr dirty="0" spc="545"/>
              <a:t>c</a:t>
            </a:r>
            <a:r>
              <a:rPr dirty="0" spc="535"/>
              <a:t>e</a:t>
            </a:r>
            <a:r>
              <a:rPr dirty="0" spc="320"/>
              <a:t>-</a:t>
            </a:r>
            <a:r>
              <a:rPr dirty="0" spc="455"/>
              <a:t>b</a:t>
            </a:r>
            <a:r>
              <a:rPr dirty="0" spc="610"/>
              <a:t>a</a:t>
            </a:r>
            <a:r>
              <a:rPr dirty="0" spc="685"/>
              <a:t>s</a:t>
            </a:r>
            <a:r>
              <a:rPr dirty="0" spc="535"/>
              <a:t>e</a:t>
            </a:r>
            <a:r>
              <a:rPr dirty="0" spc="380"/>
              <a:t>d  </a:t>
            </a:r>
            <a:r>
              <a:rPr dirty="0" spc="484"/>
              <a:t>Policymaking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085" y="3137026"/>
            <a:ext cx="8378825" cy="1084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4035" marR="5080" indent="-521970">
              <a:lnSpc>
                <a:spcPts val="4280"/>
              </a:lnSpc>
            </a:pPr>
            <a:r>
              <a:rPr dirty="0" sz="3600" spc="110">
                <a:solidFill>
                  <a:srgbClr val="C0392B"/>
                </a:solidFill>
                <a:latin typeface="Times New Roman"/>
                <a:cs typeface="Times New Roman"/>
              </a:rPr>
              <a:t>EBP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80">
                <a:solidFill>
                  <a:srgbClr val="C0392B"/>
                </a:solidFill>
                <a:latin typeface="Times New Roman"/>
                <a:cs typeface="Times New Roman"/>
              </a:rPr>
              <a:t>utilizes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20">
                <a:solidFill>
                  <a:srgbClr val="C0392B"/>
                </a:solidFill>
                <a:latin typeface="Times New Roman"/>
                <a:cs typeface="Times New Roman"/>
              </a:rPr>
              <a:t>evidence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85">
                <a:solidFill>
                  <a:srgbClr val="C0392B"/>
                </a:solidFill>
                <a:latin typeface="Times New Roman"/>
                <a:cs typeface="Times New Roman"/>
              </a:rPr>
              <a:t>from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55">
                <a:solidFill>
                  <a:srgbClr val="C0392B"/>
                </a:solidFill>
                <a:latin typeface="Times New Roman"/>
                <a:cs typeface="Times New Roman"/>
              </a:rPr>
              <a:t>research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45">
                <a:solidFill>
                  <a:srgbClr val="C0392B"/>
                </a:solidFill>
                <a:latin typeface="Times New Roman"/>
                <a:cs typeface="Times New Roman"/>
              </a:rPr>
              <a:t>to  </a:t>
            </a:r>
            <a:r>
              <a:rPr dirty="0" sz="3600" spc="315">
                <a:solidFill>
                  <a:srgbClr val="C0392B"/>
                </a:solidFill>
                <a:latin typeface="Times New Roman"/>
                <a:cs typeface="Times New Roman"/>
              </a:rPr>
              <a:t>inform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85">
                <a:solidFill>
                  <a:srgbClr val="C0392B"/>
                </a:solidFill>
                <a:latin typeface="Times New Roman"/>
                <a:cs typeface="Times New Roman"/>
              </a:rPr>
              <a:t>the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10">
                <a:solidFill>
                  <a:srgbClr val="C0392B"/>
                </a:solidFill>
                <a:latin typeface="Times New Roman"/>
                <a:cs typeface="Times New Roman"/>
              </a:rPr>
              <a:t>policymaking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process.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419" y="1697354"/>
            <a:ext cx="9123680" cy="1752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3450"/>
              </a:lnSpc>
            </a:pPr>
            <a:r>
              <a:rPr dirty="0" sz="3000" spc="254" i="1">
                <a:latin typeface="Times New Roman"/>
                <a:cs typeface="Times New Roman"/>
              </a:rPr>
              <a:t>The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04" i="1">
                <a:latin typeface="Times New Roman"/>
                <a:cs typeface="Times New Roman"/>
              </a:rPr>
              <a:t>current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145" i="1">
                <a:latin typeface="Times New Roman"/>
                <a:cs typeface="Times New Roman"/>
              </a:rPr>
              <a:t>fiscal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75" i="1">
                <a:latin typeface="Times New Roman"/>
                <a:cs typeface="Times New Roman"/>
              </a:rPr>
              <a:t>environment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335" i="1">
                <a:latin typeface="Times New Roman"/>
                <a:cs typeface="Times New Roman"/>
              </a:rPr>
              <a:t>makes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180" i="1">
                <a:latin typeface="Times New Roman"/>
                <a:cs typeface="Times New Roman"/>
              </a:rPr>
              <a:t>it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25" i="1">
                <a:latin typeface="Times New Roman"/>
                <a:cs typeface="Times New Roman"/>
              </a:rPr>
              <a:t>imperative  </a:t>
            </a:r>
            <a:r>
              <a:rPr dirty="0" sz="3000" spc="240" i="1">
                <a:latin typeface="Times New Roman"/>
                <a:cs typeface="Times New Roman"/>
              </a:rPr>
              <a:t>that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325" i="1">
                <a:latin typeface="Times New Roman"/>
                <a:cs typeface="Times New Roman"/>
              </a:rPr>
              <a:t>we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04" i="1">
                <a:latin typeface="Times New Roman"/>
                <a:cs typeface="Times New Roman"/>
              </a:rPr>
              <a:t>produce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40" i="1">
                <a:latin typeface="Times New Roman"/>
                <a:cs typeface="Times New Roman"/>
              </a:rPr>
              <a:t>more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195" i="1">
                <a:latin typeface="Times New Roman"/>
                <a:cs typeface="Times New Roman"/>
              </a:rPr>
              <a:t>value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90" i="1">
                <a:latin typeface="Times New Roman"/>
                <a:cs typeface="Times New Roman"/>
              </a:rPr>
              <a:t>with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45" i="1">
                <a:latin typeface="Times New Roman"/>
                <a:cs typeface="Times New Roman"/>
              </a:rPr>
              <a:t>each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114" i="1">
                <a:latin typeface="Times New Roman"/>
                <a:cs typeface="Times New Roman"/>
              </a:rPr>
              <a:t>dollar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40" i="1">
                <a:latin typeface="Times New Roman"/>
                <a:cs typeface="Times New Roman"/>
              </a:rPr>
              <a:t>that  </a:t>
            </a:r>
            <a:r>
              <a:rPr dirty="0" sz="3000" spc="265" i="1">
                <a:latin typeface="Times New Roman"/>
                <a:cs typeface="Times New Roman"/>
              </a:rPr>
              <a:t>government </a:t>
            </a:r>
            <a:r>
              <a:rPr dirty="0" sz="3000" spc="245" i="1">
                <a:latin typeface="Times New Roman"/>
                <a:cs typeface="Times New Roman"/>
              </a:rPr>
              <a:t>spends. </a:t>
            </a:r>
            <a:r>
              <a:rPr dirty="0" sz="3000" spc="130" i="1">
                <a:latin typeface="Times New Roman"/>
                <a:cs typeface="Times New Roman"/>
              </a:rPr>
              <a:t>Doing </a:t>
            </a:r>
            <a:r>
              <a:rPr dirty="0" sz="3000" spc="229" i="1">
                <a:latin typeface="Times New Roman"/>
                <a:cs typeface="Times New Roman"/>
              </a:rPr>
              <a:t>so </a:t>
            </a:r>
            <a:r>
              <a:rPr dirty="0" sz="3000" spc="180" i="1">
                <a:latin typeface="Times New Roman"/>
                <a:cs typeface="Times New Roman"/>
              </a:rPr>
              <a:t>will </a:t>
            </a:r>
            <a:r>
              <a:rPr dirty="0" sz="3000" spc="150" i="1">
                <a:latin typeface="Times New Roman"/>
                <a:cs typeface="Times New Roman"/>
              </a:rPr>
              <a:t>require </a:t>
            </a:r>
            <a:r>
              <a:rPr dirty="0" sz="3000" spc="195" i="1">
                <a:latin typeface="Times New Roman"/>
                <a:cs typeface="Times New Roman"/>
              </a:rPr>
              <a:t>better  </a:t>
            </a:r>
            <a:r>
              <a:rPr dirty="0" sz="3000" spc="280" i="1">
                <a:latin typeface="Times New Roman"/>
                <a:cs typeface="Times New Roman"/>
              </a:rPr>
              <a:t>use</a:t>
            </a:r>
            <a:r>
              <a:rPr dirty="0" sz="3000" spc="-50" i="1">
                <a:latin typeface="Times New Roman"/>
                <a:cs typeface="Times New Roman"/>
              </a:rPr>
              <a:t> </a:t>
            </a:r>
            <a:r>
              <a:rPr dirty="0" sz="3000" spc="170" i="1">
                <a:latin typeface="Times New Roman"/>
                <a:cs typeface="Times New Roman"/>
              </a:rPr>
              <a:t>of</a:t>
            </a:r>
            <a:r>
              <a:rPr dirty="0" sz="3000" spc="-50" i="1">
                <a:latin typeface="Times New Roman"/>
                <a:cs typeface="Times New Roman"/>
              </a:rPr>
              <a:t> </a:t>
            </a:r>
            <a:r>
              <a:rPr dirty="0" sz="3000" spc="250" i="1">
                <a:latin typeface="Times New Roman"/>
                <a:cs typeface="Times New Roman"/>
              </a:rPr>
              <a:t>evidence</a:t>
            </a:r>
            <a:r>
              <a:rPr dirty="0" sz="3000" spc="-50" i="1">
                <a:latin typeface="Times New Roman"/>
                <a:cs typeface="Times New Roman"/>
              </a:rPr>
              <a:t> </a:t>
            </a:r>
            <a:r>
              <a:rPr dirty="0" sz="3000" spc="254" i="1">
                <a:latin typeface="Times New Roman"/>
                <a:cs typeface="Times New Roman"/>
              </a:rPr>
              <a:t>in</a:t>
            </a:r>
            <a:r>
              <a:rPr dirty="0" sz="3000" spc="-50" i="1">
                <a:latin typeface="Times New Roman"/>
                <a:cs typeface="Times New Roman"/>
              </a:rPr>
              <a:t> </a:t>
            </a:r>
            <a:r>
              <a:rPr dirty="0" sz="3000" spc="225" i="1">
                <a:latin typeface="Times New Roman"/>
                <a:cs typeface="Times New Roman"/>
              </a:rPr>
              <a:t>policymaking.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7884" y="3619500"/>
            <a:ext cx="8822690" cy="1868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350" spc="-80">
                <a:solidFill>
                  <a:srgbClr val="C0392B"/>
                </a:solidFill>
                <a:latin typeface="Arial"/>
                <a:cs typeface="Arial"/>
              </a:rPr>
              <a:t>- </a:t>
            </a: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 spc="15">
                <a:solidFill>
                  <a:srgbClr val="C0392B"/>
                </a:solidFill>
                <a:latin typeface="Arial"/>
                <a:cs typeface="Arial"/>
              </a:rPr>
              <a:t>Hamilton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Project </a:t>
            </a:r>
            <a:r>
              <a:rPr dirty="0" sz="1350" spc="40">
                <a:solidFill>
                  <a:srgbClr val="C0392B"/>
                </a:solidFill>
                <a:latin typeface="Arial"/>
                <a:cs typeface="Arial"/>
              </a:rPr>
              <a:t>from </a:t>
            </a: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Brookings</a:t>
            </a:r>
            <a:r>
              <a:rPr dirty="0" sz="1350" spc="-19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20">
                <a:solidFill>
                  <a:srgbClr val="C0392B"/>
                </a:solidFill>
                <a:latin typeface="Arial"/>
                <a:cs typeface="Arial"/>
              </a:rPr>
              <a:t>Institution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12700" marR="5080">
              <a:lnSpc>
                <a:spcPts val="3450"/>
              </a:lnSpc>
            </a:pPr>
            <a:r>
              <a:rPr dirty="0" sz="3000" spc="165" i="1">
                <a:solidFill>
                  <a:srgbClr val="C0392B"/>
                </a:solidFill>
                <a:latin typeface="Times New Roman"/>
                <a:cs typeface="Times New Roman"/>
              </a:rPr>
              <a:t>One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10" i="1">
                <a:solidFill>
                  <a:srgbClr val="C0392B"/>
                </a:solidFill>
                <a:latin typeface="Times New Roman"/>
                <a:cs typeface="Times New Roman"/>
              </a:rPr>
              <a:t>obvious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135" i="1">
                <a:solidFill>
                  <a:srgbClr val="C0392B"/>
                </a:solidFill>
                <a:latin typeface="Times New Roman"/>
                <a:cs typeface="Times New Roman"/>
              </a:rPr>
              <a:t>tool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85" i="1">
                <a:solidFill>
                  <a:srgbClr val="C0392B"/>
                </a:solidFill>
                <a:latin typeface="Times New Roman"/>
                <a:cs typeface="Times New Roman"/>
              </a:rPr>
              <a:t>missing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35" i="1">
                <a:solidFill>
                  <a:srgbClr val="C0392B"/>
                </a:solidFill>
                <a:latin typeface="Times New Roman"/>
                <a:cs typeface="Times New Roman"/>
              </a:rPr>
              <a:t>from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80" i="1">
                <a:solidFill>
                  <a:srgbClr val="C0392B"/>
                </a:solidFill>
                <a:latin typeface="Times New Roman"/>
                <a:cs typeface="Times New Roman"/>
              </a:rPr>
              <a:t>the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180" i="1">
                <a:solidFill>
                  <a:srgbClr val="C0392B"/>
                </a:solidFill>
                <a:latin typeface="Times New Roman"/>
                <a:cs typeface="Times New Roman"/>
              </a:rPr>
              <a:t>budget-cutters’  </a:t>
            </a:r>
            <a:r>
              <a:rPr dirty="0" sz="3000" spc="170" i="1">
                <a:solidFill>
                  <a:srgbClr val="C0392B"/>
                </a:solidFill>
                <a:latin typeface="Times New Roman"/>
                <a:cs typeface="Times New Roman"/>
              </a:rPr>
              <a:t>toolbox </a:t>
            </a:r>
            <a:r>
              <a:rPr dirty="0" sz="3000" spc="225" i="1">
                <a:solidFill>
                  <a:srgbClr val="C0392B"/>
                </a:solidFill>
                <a:latin typeface="Times New Roman"/>
                <a:cs typeface="Times New Roman"/>
              </a:rPr>
              <a:t>is </a:t>
            </a:r>
            <a:r>
              <a:rPr dirty="0" sz="3000" spc="229" i="1">
                <a:solidFill>
                  <a:srgbClr val="C0392B"/>
                </a:solidFill>
                <a:latin typeface="Times New Roman"/>
                <a:cs typeface="Times New Roman"/>
              </a:rPr>
              <a:t>evidence-based</a:t>
            </a:r>
            <a:r>
              <a:rPr dirty="0" sz="3000" spc="-49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25" i="1">
                <a:solidFill>
                  <a:srgbClr val="C0392B"/>
                </a:solidFill>
                <a:latin typeface="Times New Roman"/>
                <a:cs typeface="Times New Roman"/>
              </a:rPr>
              <a:t>policymaking.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35"/>
              </a:spcBef>
            </a:pPr>
            <a:r>
              <a:rPr dirty="0" sz="1350" spc="-80">
                <a:solidFill>
                  <a:srgbClr val="C0392B"/>
                </a:solidFill>
                <a:latin typeface="Arial"/>
                <a:cs typeface="Arial"/>
              </a:rPr>
              <a:t>- </a:t>
            </a: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Heritage</a:t>
            </a:r>
            <a:r>
              <a:rPr dirty="0" sz="1350" spc="-9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Foundation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3525" y="35528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3525" y="41148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33525" y="46767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4973" y="2047836"/>
            <a:ext cx="7594600" cy="282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63900"/>
              </a:lnSpc>
            </a:pP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Advantage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25">
                <a:solidFill>
                  <a:srgbClr val="C0392B"/>
                </a:solidFill>
                <a:latin typeface="Arial"/>
                <a:cs typeface="Arial"/>
              </a:rPr>
              <a:t>EBP: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0">
                <a:solidFill>
                  <a:srgbClr val="C0392B"/>
                </a:solidFill>
                <a:latin typeface="Arial"/>
                <a:cs typeface="Arial"/>
              </a:rPr>
              <a:t>its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methodical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approach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policymaking 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advantage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could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be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shown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three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aspects:</a:t>
            </a:r>
            <a:endParaRPr sz="2250">
              <a:latin typeface="Arial"/>
              <a:cs typeface="Arial"/>
            </a:endParaRPr>
          </a:p>
          <a:p>
            <a:pPr marL="393700" marR="4995545">
              <a:lnSpc>
                <a:spcPct val="163900"/>
              </a:lnSpc>
            </a:pP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social </a:t>
            </a:r>
            <a:r>
              <a:rPr dirty="0" sz="2250" spc="120">
                <a:solidFill>
                  <a:srgbClr val="C0392B"/>
                </a:solidFill>
                <a:latin typeface="Arial"/>
                <a:cs typeface="Arial"/>
              </a:rPr>
              <a:t>beneit 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economic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20">
                <a:solidFill>
                  <a:srgbClr val="C0392B"/>
                </a:solidFill>
                <a:latin typeface="Arial"/>
                <a:cs typeface="Arial"/>
              </a:rPr>
              <a:t>beneit  </a:t>
            </a:r>
            <a:r>
              <a:rPr dirty="0" sz="2250" spc="170">
                <a:solidFill>
                  <a:srgbClr val="C0392B"/>
                </a:solidFill>
                <a:latin typeface="Arial"/>
                <a:cs typeface="Arial"/>
              </a:rPr>
              <a:t>iscal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20">
                <a:solidFill>
                  <a:srgbClr val="C0392B"/>
                </a:solidFill>
                <a:latin typeface="Arial"/>
                <a:cs typeface="Arial"/>
              </a:rPr>
              <a:t>beneit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33625" y="15811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5"/>
                </a:lnTo>
                <a:lnTo>
                  <a:pt x="0" y="42862"/>
                </a:lnTo>
                <a:lnTo>
                  <a:pt x="784" y="34309"/>
                </a:lnTo>
                <a:lnTo>
                  <a:pt x="26408" y="3136"/>
                </a:lnTo>
                <a:lnTo>
                  <a:pt x="42862" y="0"/>
                </a:lnTo>
                <a:lnTo>
                  <a:pt x="51414" y="783"/>
                </a:lnTo>
                <a:lnTo>
                  <a:pt x="82586" y="26407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3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14625" y="21431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14625" y="27051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33625" y="32670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7"/>
                </a:lnTo>
                <a:lnTo>
                  <a:pt x="0" y="42862"/>
                </a:lnTo>
                <a:lnTo>
                  <a:pt x="784" y="34308"/>
                </a:lnTo>
                <a:lnTo>
                  <a:pt x="26408" y="3135"/>
                </a:lnTo>
                <a:lnTo>
                  <a:pt x="42862" y="0"/>
                </a:lnTo>
                <a:lnTo>
                  <a:pt x="51414" y="783"/>
                </a:lnTo>
                <a:lnTo>
                  <a:pt x="82586" y="26405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3625" y="38290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7"/>
                </a:lnTo>
                <a:lnTo>
                  <a:pt x="0" y="42862"/>
                </a:lnTo>
                <a:lnTo>
                  <a:pt x="784" y="34310"/>
                </a:lnTo>
                <a:lnTo>
                  <a:pt x="26408" y="3139"/>
                </a:lnTo>
                <a:lnTo>
                  <a:pt x="42862" y="0"/>
                </a:lnTo>
                <a:lnTo>
                  <a:pt x="51414" y="784"/>
                </a:lnTo>
                <a:lnTo>
                  <a:pt x="82586" y="26408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33625" y="43910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7"/>
                </a:lnTo>
                <a:lnTo>
                  <a:pt x="0" y="42862"/>
                </a:lnTo>
                <a:lnTo>
                  <a:pt x="784" y="34308"/>
                </a:lnTo>
                <a:lnTo>
                  <a:pt x="26408" y="3135"/>
                </a:lnTo>
                <a:lnTo>
                  <a:pt x="42862" y="0"/>
                </a:lnTo>
                <a:lnTo>
                  <a:pt x="51414" y="783"/>
                </a:lnTo>
                <a:lnTo>
                  <a:pt x="82586" y="26405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33625" y="49530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7"/>
                </a:lnTo>
                <a:lnTo>
                  <a:pt x="0" y="42862"/>
                </a:lnTo>
                <a:lnTo>
                  <a:pt x="784" y="34309"/>
                </a:lnTo>
                <a:lnTo>
                  <a:pt x="26408" y="3137"/>
                </a:lnTo>
                <a:lnTo>
                  <a:pt x="42862" y="0"/>
                </a:lnTo>
                <a:lnTo>
                  <a:pt x="51414" y="784"/>
                </a:lnTo>
                <a:lnTo>
                  <a:pt x="82586" y="26407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3625" y="55149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5"/>
                </a:lnTo>
                <a:lnTo>
                  <a:pt x="0" y="42862"/>
                </a:lnTo>
                <a:lnTo>
                  <a:pt x="784" y="34309"/>
                </a:lnTo>
                <a:lnTo>
                  <a:pt x="26408" y="3136"/>
                </a:lnTo>
                <a:lnTo>
                  <a:pt x="42862" y="0"/>
                </a:lnTo>
                <a:lnTo>
                  <a:pt x="51414" y="783"/>
                </a:lnTo>
                <a:lnTo>
                  <a:pt x="82586" y="26407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3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55031" y="1419225"/>
            <a:ext cx="5234305" cy="4291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Introduction</a:t>
            </a:r>
            <a:endParaRPr sz="2250">
              <a:latin typeface="Arial"/>
              <a:cs typeface="Arial"/>
            </a:endParaRPr>
          </a:p>
          <a:p>
            <a:pPr marL="393700" marR="2329815">
              <a:lnSpc>
                <a:spcPct val="163900"/>
              </a:lnSpc>
            </a:pP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Research</a:t>
            </a:r>
            <a:r>
              <a:rPr dirty="0" sz="2250" spc="-1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questions  Methodology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63900"/>
              </a:lnSpc>
            </a:pP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Policy challenges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developing</a:t>
            </a:r>
            <a:r>
              <a:rPr dirty="0" sz="2250" spc="-3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Power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evidence-based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policymaking 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Principles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visualizations 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Demonstration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visualizations 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Conclusion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825" y="31718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825" y="37338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42957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825" y="48577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5825" y="54197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0250" y="1486014"/>
            <a:ext cx="7847965" cy="413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can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also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be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applied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transition,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greater 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potential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2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improvement.</a:t>
            </a:r>
            <a:endParaRPr sz="2250">
              <a:latin typeface="Arial"/>
              <a:cs typeface="Arial"/>
            </a:endParaRPr>
          </a:p>
          <a:p>
            <a:pPr marL="393700" marR="1446530" indent="-381000">
              <a:lnSpc>
                <a:spcPct val="163900"/>
              </a:lnSpc>
            </a:pP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Issues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applying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4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transition: 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political</a:t>
            </a:r>
            <a:r>
              <a:rPr dirty="0" sz="2250" spc="-1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instability,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conflict,</a:t>
            </a:r>
            <a:endParaRPr sz="2250">
              <a:latin typeface="Arial"/>
              <a:cs typeface="Arial"/>
            </a:endParaRPr>
          </a:p>
          <a:p>
            <a:pPr marL="393700" marR="5006340">
              <a:lnSpc>
                <a:spcPct val="163900"/>
              </a:lnSpc>
            </a:pP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academic</a:t>
            </a:r>
            <a:r>
              <a:rPr dirty="0" sz="2250" spc="-1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freedom, 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media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freedom, 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civil</a:t>
            </a:r>
            <a:r>
              <a:rPr dirty="0" sz="2250" spc="-2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society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373" y="2371486"/>
            <a:ext cx="7766050" cy="25888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ct val="100400"/>
              </a:lnSpc>
            </a:pPr>
            <a:r>
              <a:rPr dirty="0" spc="395"/>
              <a:t>Data</a:t>
            </a:r>
            <a:r>
              <a:rPr dirty="0" spc="-35"/>
              <a:t> </a:t>
            </a:r>
            <a:r>
              <a:rPr dirty="0" spc="459"/>
              <a:t>Visualizations</a:t>
            </a:r>
            <a:r>
              <a:rPr dirty="0" spc="-35"/>
              <a:t> </a:t>
            </a:r>
            <a:r>
              <a:rPr dirty="0" spc="315"/>
              <a:t>for </a:t>
            </a:r>
            <a:r>
              <a:rPr dirty="0" spc="345"/>
              <a:t> </a:t>
            </a:r>
            <a:r>
              <a:rPr dirty="0" spc="490"/>
              <a:t>Evidence-based  </a:t>
            </a:r>
            <a:r>
              <a:rPr dirty="0" spc="484"/>
              <a:t>Policymaking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0262" y="2209800"/>
            <a:ext cx="411797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245"/>
              <a:t>Data</a:t>
            </a:r>
            <a:r>
              <a:rPr dirty="0" sz="3600" spc="-45"/>
              <a:t> </a:t>
            </a:r>
            <a:r>
              <a:rPr dirty="0" sz="3600" spc="235"/>
              <a:t>Visualization: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79487" rIns="0" bIns="0" rtlCol="0" vert="horz">
            <a:spAutoFit/>
          </a:bodyPr>
          <a:lstStyle/>
          <a:p>
            <a:pPr algn="ctr" marL="12700" marR="5080">
              <a:lnSpc>
                <a:spcPts val="4280"/>
              </a:lnSpc>
            </a:pPr>
            <a:r>
              <a:rPr dirty="0" sz="3700" spc="70" i="1">
                <a:latin typeface="Times New Roman"/>
                <a:cs typeface="Times New Roman"/>
              </a:rPr>
              <a:t>“the </a:t>
            </a:r>
            <a:r>
              <a:rPr dirty="0" sz="3700" spc="340" i="1">
                <a:latin typeface="Times New Roman"/>
                <a:cs typeface="Times New Roman"/>
              </a:rPr>
              <a:t>use </a:t>
            </a:r>
            <a:r>
              <a:rPr dirty="0" sz="3700" spc="210" i="1">
                <a:latin typeface="Times New Roman"/>
                <a:cs typeface="Times New Roman"/>
              </a:rPr>
              <a:t>of </a:t>
            </a:r>
            <a:r>
              <a:rPr dirty="0" sz="3700" spc="290" i="1">
                <a:latin typeface="Times New Roman"/>
                <a:cs typeface="Times New Roman"/>
              </a:rPr>
              <a:t>computer-supported  </a:t>
            </a:r>
            <a:r>
              <a:rPr dirty="0" sz="3700" spc="250" i="1">
                <a:latin typeface="Times New Roman"/>
                <a:cs typeface="Times New Roman"/>
              </a:rPr>
              <a:t>interactive</a:t>
            </a:r>
            <a:r>
              <a:rPr dirty="0" sz="3700" spc="-50" i="1">
                <a:latin typeface="Times New Roman"/>
                <a:cs typeface="Times New Roman"/>
              </a:rPr>
              <a:t> </a:t>
            </a:r>
            <a:r>
              <a:rPr dirty="0" sz="3700" spc="245" i="1">
                <a:latin typeface="Times New Roman"/>
                <a:cs typeface="Times New Roman"/>
              </a:rPr>
              <a:t>visual</a:t>
            </a:r>
            <a:r>
              <a:rPr dirty="0" sz="3700" spc="-50" i="1">
                <a:latin typeface="Times New Roman"/>
                <a:cs typeface="Times New Roman"/>
              </a:rPr>
              <a:t> </a:t>
            </a:r>
            <a:r>
              <a:rPr dirty="0" sz="3700" spc="265" i="1">
                <a:latin typeface="Times New Roman"/>
                <a:cs typeface="Times New Roman"/>
              </a:rPr>
              <a:t>representations</a:t>
            </a:r>
            <a:r>
              <a:rPr dirty="0" sz="3700" spc="-50" i="1">
                <a:latin typeface="Times New Roman"/>
                <a:cs typeface="Times New Roman"/>
              </a:rPr>
              <a:t> </a:t>
            </a:r>
            <a:r>
              <a:rPr dirty="0" sz="3700" spc="210" i="1">
                <a:latin typeface="Times New Roman"/>
                <a:cs typeface="Times New Roman"/>
              </a:rPr>
              <a:t>of  </a:t>
            </a:r>
            <a:r>
              <a:rPr dirty="0" sz="3700" spc="225" i="1">
                <a:latin typeface="Times New Roman"/>
                <a:cs typeface="Times New Roman"/>
              </a:rPr>
              <a:t>abstract</a:t>
            </a:r>
            <a:r>
              <a:rPr dirty="0" sz="3700" spc="-40" i="1">
                <a:latin typeface="Times New Roman"/>
                <a:cs typeface="Times New Roman"/>
              </a:rPr>
              <a:t> </a:t>
            </a:r>
            <a:r>
              <a:rPr dirty="0" sz="3700" spc="215" i="1">
                <a:latin typeface="Times New Roman"/>
                <a:cs typeface="Times New Roman"/>
              </a:rPr>
              <a:t>data</a:t>
            </a:r>
            <a:r>
              <a:rPr dirty="0" sz="3700" spc="-40" i="1">
                <a:latin typeface="Times New Roman"/>
                <a:cs typeface="Times New Roman"/>
              </a:rPr>
              <a:t> </a:t>
            </a:r>
            <a:r>
              <a:rPr dirty="0" sz="3700" spc="210" i="1">
                <a:latin typeface="Times New Roman"/>
                <a:cs typeface="Times New Roman"/>
              </a:rPr>
              <a:t>to</a:t>
            </a:r>
            <a:r>
              <a:rPr dirty="0" sz="3700" spc="-40" i="1">
                <a:latin typeface="Times New Roman"/>
                <a:cs typeface="Times New Roman"/>
              </a:rPr>
              <a:t> </a:t>
            </a:r>
            <a:r>
              <a:rPr dirty="0" sz="3700" spc="295" i="1">
                <a:latin typeface="Times New Roman"/>
                <a:cs typeface="Times New Roman"/>
              </a:rPr>
              <a:t>amplify</a:t>
            </a:r>
            <a:r>
              <a:rPr dirty="0" sz="3700" spc="-40" i="1">
                <a:latin typeface="Times New Roman"/>
                <a:cs typeface="Times New Roman"/>
              </a:rPr>
              <a:t> </a:t>
            </a:r>
            <a:r>
              <a:rPr dirty="0" sz="3700" spc="155" i="1">
                <a:latin typeface="Times New Roman"/>
                <a:cs typeface="Times New Roman"/>
              </a:rPr>
              <a:t>cognition”</a:t>
            </a:r>
            <a:endParaRPr sz="3700">
              <a:latin typeface="Times New Roman"/>
              <a:cs typeface="Times New Roman"/>
            </a:endParaRPr>
          </a:p>
          <a:p>
            <a:pPr algn="ctr" marL="0">
              <a:lnSpc>
                <a:spcPct val="100000"/>
              </a:lnSpc>
              <a:spcBef>
                <a:spcPts val="1315"/>
              </a:spcBef>
            </a:pPr>
            <a:r>
              <a:rPr dirty="0" spc="125">
                <a:latin typeface="Times New Roman"/>
                <a:cs typeface="Times New Roman"/>
              </a:rPr>
              <a:t>- </a:t>
            </a:r>
            <a:r>
              <a:rPr dirty="0" spc="90">
                <a:latin typeface="Times New Roman"/>
                <a:cs typeface="Times New Roman"/>
              </a:rPr>
              <a:t>Card, </a:t>
            </a:r>
            <a:r>
              <a:rPr dirty="0" spc="140">
                <a:latin typeface="Times New Roman"/>
                <a:cs typeface="Times New Roman"/>
              </a:rPr>
              <a:t>Mackinlay, </a:t>
            </a:r>
            <a:r>
              <a:rPr dirty="0" spc="235">
                <a:latin typeface="Times New Roman"/>
                <a:cs typeface="Times New Roman"/>
              </a:rPr>
              <a:t>Shneiderman</a:t>
            </a:r>
            <a:r>
              <a:rPr dirty="0" spc="-350">
                <a:latin typeface="Times New Roman"/>
                <a:cs typeface="Times New Roman"/>
              </a:rPr>
              <a:t> </a:t>
            </a:r>
            <a:r>
              <a:rPr dirty="0" spc="25">
                <a:latin typeface="Times New Roman"/>
                <a:cs typeface="Times New Roman"/>
              </a:rPr>
              <a:t>(1999)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85750"/>
            <a:ext cx="8229600" cy="415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86150" y="58293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571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86150" y="60960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571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86150" y="63627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571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86150" y="66294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571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4810" y="4859146"/>
            <a:ext cx="8968740" cy="186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94940" marR="5080" indent="-2682875">
              <a:lnSpc>
                <a:spcPts val="1580"/>
              </a:lnSpc>
            </a:pP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Figure: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Visualization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medical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costs,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by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Ben 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Fry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Seed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Media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Group,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15">
                <a:solidFill>
                  <a:srgbClr val="C0392B"/>
                </a:solidFill>
                <a:latin typeface="Arial"/>
                <a:cs typeface="Arial"/>
              </a:rPr>
              <a:t>seen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20">
                <a:solidFill>
                  <a:srgbClr val="C0392B"/>
                </a:solidFill>
                <a:latin typeface="Arial"/>
                <a:cs typeface="Arial"/>
              </a:rPr>
              <a:t>“Information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Visualization,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30">
                <a:solidFill>
                  <a:srgbClr val="C0392B"/>
                </a:solidFill>
                <a:latin typeface="Arial"/>
                <a:cs typeface="Arial"/>
              </a:rPr>
              <a:t>Design,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and 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Arts: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Collision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or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Collaboration”</a:t>
            </a:r>
            <a:r>
              <a:rPr dirty="0" sz="1350" spc="-2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5">
                <a:solidFill>
                  <a:srgbClr val="C0392B"/>
                </a:solidFill>
                <a:latin typeface="Arial"/>
                <a:cs typeface="Arial"/>
              </a:rPr>
              <a:t>(Few,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2010)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2728595">
              <a:lnSpc>
                <a:spcPct val="100000"/>
              </a:lnSpc>
              <a:spcBef>
                <a:spcPts val="5"/>
              </a:spcBef>
            </a:pP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Few’s</a:t>
            </a:r>
            <a:r>
              <a:rPr dirty="0" sz="1350" spc="-1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critiques:</a:t>
            </a:r>
            <a:endParaRPr sz="1350">
              <a:latin typeface="Arial"/>
              <a:cs typeface="Arial"/>
            </a:endParaRPr>
          </a:p>
          <a:p>
            <a:pPr algn="ctr" marR="902335">
              <a:lnSpc>
                <a:spcPct val="100000"/>
              </a:lnSpc>
              <a:spcBef>
                <a:spcPts val="480"/>
              </a:spcBef>
            </a:pP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What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do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 radii</a:t>
            </a:r>
            <a:r>
              <a:rPr dirty="0" sz="1350" spc="-2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mean?</a:t>
            </a:r>
            <a:endParaRPr sz="1350">
              <a:latin typeface="Arial"/>
              <a:cs typeface="Arial"/>
            </a:endParaRPr>
          </a:p>
          <a:p>
            <a:pPr marL="3109595" marR="2549525">
              <a:lnSpc>
                <a:spcPct val="129600"/>
              </a:lnSpc>
            </a:pP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Should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we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compare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15">
                <a:solidFill>
                  <a:srgbClr val="C0392B"/>
                </a:solidFill>
                <a:latin typeface="Arial"/>
                <a:cs typeface="Arial"/>
              </a:rPr>
              <a:t>areas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slices?  </a:t>
            </a: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What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about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angles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slices?</a:t>
            </a:r>
            <a:endParaRPr sz="1350">
              <a:latin typeface="Arial"/>
              <a:cs typeface="Arial"/>
            </a:endParaRPr>
          </a:p>
          <a:p>
            <a:pPr algn="ctr" marR="146050">
              <a:lnSpc>
                <a:spcPct val="100000"/>
              </a:lnSpc>
              <a:spcBef>
                <a:spcPts val="480"/>
              </a:spcBef>
            </a:pP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Trouble </a:t>
            </a:r>
            <a:r>
              <a:rPr dirty="0" sz="1350" spc="15">
                <a:solidFill>
                  <a:srgbClr val="C0392B"/>
                </a:solidFill>
                <a:latin typeface="Arial"/>
                <a:cs typeface="Arial"/>
              </a:rPr>
              <a:t>comparing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radii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1350" spc="-2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15">
                <a:solidFill>
                  <a:srgbClr val="C0392B"/>
                </a:solidFill>
                <a:latin typeface="Arial"/>
                <a:cs typeface="Arial"/>
              </a:rPr>
              <a:t>areas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76250"/>
            <a:ext cx="8229599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44538" y="5305425"/>
            <a:ext cx="616966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Figure: 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TB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in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the </a:t>
            </a:r>
            <a:r>
              <a:rPr dirty="0" sz="1350" spc="-8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DPRK 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</a:t>
            </a:r>
            <a:r>
              <a:rPr dirty="0" sz="1350" spc="-26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“North </a:t>
            </a: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Korea </a:t>
            </a:r>
            <a:r>
              <a:rPr dirty="0" sz="135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Tuberculosis”, </a:t>
            </a: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TheGlobalEconomy.com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0275" y="5867400"/>
            <a:ext cx="8198484" cy="700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63089" marR="5080" indent="-1851025">
              <a:lnSpc>
                <a:spcPct val="100000"/>
              </a:lnSpc>
            </a:pP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Quantitative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values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0">
                <a:solidFill>
                  <a:srgbClr val="C0392B"/>
                </a:solidFill>
                <a:latin typeface="Times New Roman"/>
                <a:cs typeface="Times New Roman"/>
              </a:rPr>
              <a:t>should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be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displayed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using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C0392B"/>
                </a:solidFill>
                <a:latin typeface="Times New Roman"/>
                <a:cs typeface="Times New Roman"/>
              </a:rPr>
              <a:t>the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0">
                <a:solidFill>
                  <a:srgbClr val="C0392B"/>
                </a:solidFill>
                <a:latin typeface="Times New Roman"/>
                <a:cs typeface="Times New Roman"/>
              </a:rPr>
              <a:t>lengths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Times New Roman"/>
                <a:cs typeface="Times New Roman"/>
              </a:rPr>
              <a:t>of  </a:t>
            </a:r>
            <a:r>
              <a:rPr dirty="0" sz="2250" spc="165">
                <a:solidFill>
                  <a:srgbClr val="C0392B"/>
                </a:solidFill>
                <a:latin typeface="Times New Roman"/>
                <a:cs typeface="Times New Roman"/>
              </a:rPr>
              <a:t>simple, </a:t>
            </a:r>
            <a:r>
              <a:rPr dirty="0" sz="2250" spc="204">
                <a:solidFill>
                  <a:srgbClr val="C0392B"/>
                </a:solidFill>
                <a:latin typeface="Times New Roman"/>
                <a:cs typeface="Times New Roman"/>
              </a:rPr>
              <a:t>two-dimensional</a:t>
            </a:r>
            <a:r>
              <a:rPr dirty="0" sz="2250" spc="-2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45">
                <a:solidFill>
                  <a:srgbClr val="C0392B"/>
                </a:solidFill>
                <a:latin typeface="Times New Roman"/>
                <a:cs typeface="Times New Roman"/>
              </a:rPr>
              <a:t>objects.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409575"/>
            <a:ext cx="6858000" cy="454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09836" y="5362575"/>
            <a:ext cx="663892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Figure: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Snapshot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of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animation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showing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temperatures,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1880-2015,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bloomberg.com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3112" y="5924550"/>
            <a:ext cx="8512810" cy="700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19630" marR="5080" indent="-2107565">
              <a:lnSpc>
                <a:spcPct val="100000"/>
              </a:lnSpc>
            </a:pP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Viewers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35">
                <a:solidFill>
                  <a:srgbClr val="C0392B"/>
                </a:solidFill>
                <a:latin typeface="Times New Roman"/>
                <a:cs typeface="Times New Roman"/>
              </a:rPr>
              <a:t>cannot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C0392B"/>
                </a:solidFill>
                <a:latin typeface="Times New Roman"/>
                <a:cs typeface="Times New Roman"/>
              </a:rPr>
              <a:t>see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C0392B"/>
                </a:solidFill>
                <a:latin typeface="Times New Roman"/>
                <a:cs typeface="Times New Roman"/>
              </a:rPr>
              <a:t>a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5">
                <a:solidFill>
                  <a:srgbClr val="C0392B"/>
                </a:solidFill>
                <a:latin typeface="Times New Roman"/>
                <a:cs typeface="Times New Roman"/>
              </a:rPr>
              <a:t>pattern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formed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C0392B"/>
                </a:solidFill>
                <a:latin typeface="Times New Roman"/>
                <a:cs typeface="Times New Roman"/>
              </a:rPr>
              <a:t>by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multiple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values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C0392B"/>
                </a:solidFill>
                <a:latin typeface="Times New Roman"/>
                <a:cs typeface="Times New Roman"/>
              </a:rPr>
              <a:t>if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0">
                <a:solidFill>
                  <a:srgbClr val="C0392B"/>
                </a:solidFill>
                <a:latin typeface="Times New Roman"/>
                <a:cs typeface="Times New Roman"/>
              </a:rPr>
              <a:t>they  </a:t>
            </a: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only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C0392B"/>
                </a:solidFill>
                <a:latin typeface="Times New Roman"/>
                <a:cs typeface="Times New Roman"/>
              </a:rPr>
              <a:t>look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at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one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C0392B"/>
                </a:solidFill>
                <a:latin typeface="Times New Roman"/>
                <a:cs typeface="Times New Roman"/>
              </a:rPr>
              <a:t>value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at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C0392B"/>
                </a:solidFill>
                <a:latin typeface="Times New Roman"/>
                <a:cs typeface="Times New Roman"/>
              </a:rPr>
              <a:t>a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time.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4905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98997" y="5772150"/>
            <a:ext cx="626046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Figure: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Asylum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applications,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April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2011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8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-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August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2015,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extracted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latimes.com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586" y="6334125"/>
            <a:ext cx="8645525" cy="700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41700" marR="5080" indent="-3429635">
              <a:lnSpc>
                <a:spcPct val="100000"/>
              </a:lnSpc>
            </a:pPr>
            <a:r>
              <a:rPr dirty="0" sz="2250" spc="195">
                <a:solidFill>
                  <a:srgbClr val="C0392B"/>
                </a:solidFill>
                <a:latin typeface="Times New Roman"/>
                <a:cs typeface="Times New Roman"/>
              </a:rPr>
              <a:t>Showing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multiple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C0392B"/>
                </a:solidFill>
                <a:latin typeface="Times New Roman"/>
                <a:cs typeface="Times New Roman"/>
              </a:rPr>
              <a:t>graphs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C0392B"/>
                </a:solidFill>
                <a:latin typeface="Times New Roman"/>
                <a:cs typeface="Times New Roman"/>
              </a:rPr>
              <a:t>together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C0392B"/>
                </a:solidFill>
                <a:latin typeface="Times New Roman"/>
                <a:cs typeface="Times New Roman"/>
              </a:rPr>
              <a:t>can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be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C0392B"/>
                </a:solidFill>
                <a:latin typeface="Times New Roman"/>
                <a:cs typeface="Times New Roman"/>
              </a:rPr>
              <a:t>better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C0392B"/>
                </a:solidFill>
                <a:latin typeface="Times New Roman"/>
                <a:cs typeface="Times New Roman"/>
              </a:rPr>
              <a:t>than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showing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C0392B"/>
                </a:solidFill>
                <a:latin typeface="Times New Roman"/>
                <a:cs typeface="Times New Roman"/>
              </a:rPr>
              <a:t>a  </a:t>
            </a:r>
            <a:r>
              <a:rPr dirty="0" sz="2250" spc="185">
                <a:solidFill>
                  <a:srgbClr val="C0392B"/>
                </a:solidFill>
                <a:latin typeface="Times New Roman"/>
                <a:cs typeface="Times New Roman"/>
              </a:rPr>
              <a:t>single</a:t>
            </a:r>
            <a:r>
              <a:rPr dirty="0" sz="2250" spc="-6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graph.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666750"/>
            <a:ext cx="6400799" cy="461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44911" y="5686425"/>
            <a:ext cx="496887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Figure: </a:t>
            </a:r>
            <a:r>
              <a:rPr dirty="0" sz="1350" spc="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North </a:t>
            </a: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Korea </a:t>
            </a: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vs. South 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Korea, </a:t>
            </a:r>
            <a:r>
              <a:rPr dirty="0" sz="1350" spc="-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2013, 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</a:t>
            </a:r>
            <a:r>
              <a:rPr dirty="0" sz="1350" spc="-204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theguardian.com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0356" y="6248400"/>
            <a:ext cx="6898005" cy="35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Viewers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0">
                <a:solidFill>
                  <a:srgbClr val="C0392B"/>
                </a:solidFill>
                <a:latin typeface="Times New Roman"/>
                <a:cs typeface="Times New Roman"/>
              </a:rPr>
              <a:t>should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be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able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C0392B"/>
                </a:solidFill>
                <a:latin typeface="Times New Roman"/>
                <a:cs typeface="Times New Roman"/>
              </a:rPr>
              <a:t>to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focus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C0392B"/>
                </a:solidFill>
                <a:latin typeface="Times New Roman"/>
                <a:cs typeface="Times New Roman"/>
              </a:rPr>
              <a:t>on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5">
                <a:solidFill>
                  <a:srgbClr val="C0392B"/>
                </a:solidFill>
                <a:latin typeface="Times New Roman"/>
                <a:cs typeface="Times New Roman"/>
              </a:rPr>
              <a:t>data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Times New Roman"/>
                <a:cs typeface="Times New Roman"/>
              </a:rPr>
              <a:t>of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interest.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857250"/>
            <a:ext cx="6400799" cy="425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9046" y="5356352"/>
            <a:ext cx="8800465" cy="1084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39110" marR="5080" indent="-3027045">
              <a:lnSpc>
                <a:spcPts val="4280"/>
              </a:lnSpc>
            </a:pP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What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80">
                <a:solidFill>
                  <a:srgbClr val="C0392B"/>
                </a:solidFill>
                <a:latin typeface="Times New Roman"/>
                <a:cs typeface="Times New Roman"/>
              </a:rPr>
              <a:t>comes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45">
                <a:solidFill>
                  <a:srgbClr val="C0392B"/>
                </a:solidFill>
                <a:latin typeface="Times New Roman"/>
                <a:cs typeface="Times New Roman"/>
              </a:rPr>
              <a:t>to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09">
                <a:solidFill>
                  <a:srgbClr val="C0392B"/>
                </a:solidFill>
                <a:latin typeface="Times New Roman"/>
                <a:cs typeface="Times New Roman"/>
              </a:rPr>
              <a:t>mind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30">
                <a:solidFill>
                  <a:srgbClr val="C0392B"/>
                </a:solidFill>
                <a:latin typeface="Times New Roman"/>
                <a:cs typeface="Times New Roman"/>
              </a:rPr>
              <a:t>when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70">
                <a:solidFill>
                  <a:srgbClr val="C0392B"/>
                </a:solidFill>
                <a:latin typeface="Times New Roman"/>
                <a:cs typeface="Times New Roman"/>
              </a:rPr>
              <a:t>you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20">
                <a:solidFill>
                  <a:srgbClr val="C0392B"/>
                </a:solidFill>
                <a:latin typeface="Times New Roman"/>
                <a:cs typeface="Times New Roman"/>
              </a:rPr>
              <a:t>glance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50">
                <a:solidFill>
                  <a:srgbClr val="C0392B"/>
                </a:solidFill>
                <a:latin typeface="Times New Roman"/>
                <a:cs typeface="Times New Roman"/>
              </a:rPr>
              <a:t>at  </a:t>
            </a:r>
            <a:r>
              <a:rPr dirty="0" sz="3600" spc="360">
                <a:solidFill>
                  <a:srgbClr val="C0392B"/>
                </a:solidFill>
                <a:latin typeface="Times New Roman"/>
                <a:cs typeface="Times New Roman"/>
              </a:rPr>
              <a:t>this</a:t>
            </a:r>
            <a:r>
              <a:rPr dirty="0" sz="3600" spc="-9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85">
                <a:solidFill>
                  <a:srgbClr val="C0392B"/>
                </a:solidFill>
                <a:latin typeface="Times New Roman"/>
                <a:cs typeface="Times New Roman"/>
              </a:rPr>
              <a:t>picture?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5399" y="3441700"/>
            <a:ext cx="1447800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45">
                <a:solidFill>
                  <a:srgbClr val="C0392B"/>
                </a:solidFill>
                <a:latin typeface="Times New Roman"/>
                <a:cs typeface="Times New Roman"/>
              </a:rPr>
              <a:t>503 </a:t>
            </a:r>
            <a:r>
              <a:rPr dirty="0" sz="2900" spc="250">
                <a:solidFill>
                  <a:srgbClr val="C0392B"/>
                </a:solidFill>
                <a:latin typeface="Times New Roman"/>
                <a:cs typeface="Times New Roman"/>
              </a:rPr>
              <a:t>x</a:t>
            </a:r>
            <a:r>
              <a:rPr dirty="0" sz="2900" spc="-229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170">
                <a:solidFill>
                  <a:srgbClr val="C0392B"/>
                </a:solidFill>
                <a:latin typeface="Times New Roman"/>
                <a:cs typeface="Times New Roman"/>
              </a:rPr>
              <a:t>26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841502"/>
            <a:ext cx="8255000" cy="10845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7329" marR="5080" indent="-215265">
              <a:lnSpc>
                <a:spcPts val="4280"/>
              </a:lnSpc>
            </a:pPr>
            <a:r>
              <a:rPr dirty="0" sz="3600" spc="240"/>
              <a:t>In</a:t>
            </a:r>
            <a:r>
              <a:rPr dirty="0" sz="3600" spc="-25"/>
              <a:t> </a:t>
            </a:r>
            <a:r>
              <a:rPr dirty="0" sz="3600" spc="30"/>
              <a:t>1996,</a:t>
            </a:r>
            <a:r>
              <a:rPr dirty="0" sz="3600" spc="-25"/>
              <a:t> </a:t>
            </a:r>
            <a:r>
              <a:rPr dirty="0" sz="3600" spc="385"/>
              <a:t>the</a:t>
            </a:r>
            <a:r>
              <a:rPr dirty="0" sz="3600" spc="-25"/>
              <a:t> </a:t>
            </a:r>
            <a:r>
              <a:rPr dirty="0" sz="3600" spc="315"/>
              <a:t>Tanzania</a:t>
            </a:r>
            <a:r>
              <a:rPr dirty="0" sz="3600" spc="-25"/>
              <a:t> </a:t>
            </a:r>
            <a:r>
              <a:rPr dirty="0" sz="3600" spc="315"/>
              <a:t>Essential</a:t>
            </a:r>
            <a:r>
              <a:rPr dirty="0" sz="3600" spc="-25"/>
              <a:t> </a:t>
            </a:r>
            <a:r>
              <a:rPr dirty="0" sz="3600" spc="310"/>
              <a:t>Health  </a:t>
            </a:r>
            <a:r>
              <a:rPr dirty="0" sz="3600" spc="320"/>
              <a:t>Interventions</a:t>
            </a:r>
            <a:r>
              <a:rPr dirty="0" sz="3600" spc="-25"/>
              <a:t> </a:t>
            </a:r>
            <a:r>
              <a:rPr dirty="0" sz="3600" spc="250"/>
              <a:t>Project</a:t>
            </a:r>
            <a:r>
              <a:rPr dirty="0" sz="3600" spc="-25"/>
              <a:t> </a:t>
            </a:r>
            <a:r>
              <a:rPr dirty="0" sz="3600" spc="395"/>
              <a:t>was</a:t>
            </a:r>
            <a:r>
              <a:rPr dirty="0" sz="3600" spc="-25"/>
              <a:t> </a:t>
            </a:r>
            <a:r>
              <a:rPr dirty="0" sz="3600" spc="320"/>
              <a:t>launched.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3657600" y="2247900"/>
            <a:ext cx="2743200" cy="3667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285" y="5422900"/>
            <a:ext cx="2130425" cy="155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900" spc="295">
                <a:solidFill>
                  <a:srgbClr val="C0392B"/>
                </a:solidFill>
                <a:latin typeface="Times New Roman"/>
                <a:cs typeface="Times New Roman"/>
              </a:rPr>
              <a:t>System</a:t>
            </a:r>
            <a:r>
              <a:rPr dirty="0" sz="2900" spc="-6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20">
                <a:solidFill>
                  <a:srgbClr val="C0392B"/>
                </a:solidFill>
                <a:latin typeface="Times New Roman"/>
                <a:cs typeface="Times New Roman"/>
              </a:rPr>
              <a:t>One</a:t>
            </a:r>
            <a:endParaRPr sz="2900">
              <a:latin typeface="Times New Roman"/>
              <a:cs typeface="Times New Roman"/>
            </a:endParaRPr>
          </a:p>
          <a:p>
            <a:pPr algn="ctr" marL="158115" marR="150495">
              <a:lnSpc>
                <a:spcPts val="4430"/>
              </a:lnSpc>
              <a:spcBef>
                <a:spcPts val="225"/>
              </a:spcBef>
            </a:pP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"Fast</a:t>
            </a:r>
            <a:r>
              <a:rPr dirty="0" sz="2250" spc="-1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thinking" 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Intuitive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0788" y="5422900"/>
            <a:ext cx="2169160" cy="155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900" spc="295">
                <a:solidFill>
                  <a:srgbClr val="C0392B"/>
                </a:solidFill>
                <a:latin typeface="Times New Roman"/>
                <a:cs typeface="Times New Roman"/>
              </a:rPr>
              <a:t>System</a:t>
            </a:r>
            <a:r>
              <a:rPr dirty="0" sz="2900" spc="-6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160">
                <a:solidFill>
                  <a:srgbClr val="C0392B"/>
                </a:solidFill>
                <a:latin typeface="Times New Roman"/>
                <a:cs typeface="Times New Roman"/>
              </a:rPr>
              <a:t>Two</a:t>
            </a:r>
            <a:endParaRPr sz="2900">
              <a:latin typeface="Times New Roman"/>
              <a:cs typeface="Times New Roman"/>
            </a:endParaRPr>
          </a:p>
          <a:p>
            <a:pPr algn="ctr" marL="144145" marR="136525">
              <a:lnSpc>
                <a:spcPts val="4430"/>
              </a:lnSpc>
              <a:spcBef>
                <a:spcPts val="225"/>
              </a:spcBef>
            </a:pP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"Slow</a:t>
            </a:r>
            <a:r>
              <a:rPr dirty="0" sz="2250" spc="-1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thinking" 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Effortful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25527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25812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49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0783" y="0"/>
            <a:ext cx="6257290" cy="4578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240"/>
              <a:t>Interactive</a:t>
            </a:r>
            <a:r>
              <a:rPr dirty="0" sz="2900" spc="5"/>
              <a:t> </a:t>
            </a:r>
            <a:r>
              <a:rPr dirty="0" sz="2900" spc="85"/>
              <a:t>DVs</a:t>
            </a:r>
            <a:r>
              <a:rPr dirty="0" sz="2900" spc="5"/>
              <a:t> </a:t>
            </a:r>
            <a:r>
              <a:rPr dirty="0" sz="2900" spc="225"/>
              <a:t>trigger</a:t>
            </a:r>
            <a:r>
              <a:rPr dirty="0" sz="2900" spc="5"/>
              <a:t> </a:t>
            </a:r>
            <a:r>
              <a:rPr dirty="0" sz="2900" spc="295"/>
              <a:t>System</a:t>
            </a:r>
            <a:r>
              <a:rPr dirty="0" sz="2900" spc="5"/>
              <a:t> </a:t>
            </a:r>
            <a:r>
              <a:rPr dirty="0" sz="2900" spc="160"/>
              <a:t>Two</a:t>
            </a:r>
            <a:endParaRPr sz="2900"/>
          </a:p>
        </p:txBody>
      </p:sp>
      <p:sp>
        <p:nvSpPr>
          <p:cNvPr id="5" name="object 5"/>
          <p:cNvSpPr/>
          <p:nvPr/>
        </p:nvSpPr>
        <p:spPr>
          <a:xfrm>
            <a:off x="9734550" y="702945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58850" y="1821179"/>
            <a:ext cx="8141334" cy="878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84705" marR="5080" indent="-2072639">
              <a:lnSpc>
                <a:spcPts val="3450"/>
              </a:lnSpc>
            </a:pPr>
            <a:r>
              <a:rPr dirty="0" sz="2900" spc="245">
                <a:solidFill>
                  <a:srgbClr val="C0392B"/>
                </a:solidFill>
                <a:latin typeface="Times New Roman"/>
                <a:cs typeface="Times New Roman"/>
              </a:rPr>
              <a:t>Visualizations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25">
                <a:solidFill>
                  <a:srgbClr val="C0392B"/>
                </a:solidFill>
                <a:latin typeface="Times New Roman"/>
                <a:cs typeface="Times New Roman"/>
              </a:rPr>
              <a:t>tailored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10">
                <a:solidFill>
                  <a:srgbClr val="C0392B"/>
                </a:solidFill>
                <a:latin typeface="Times New Roman"/>
                <a:cs typeface="Times New Roman"/>
              </a:rPr>
              <a:t>to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54">
                <a:solidFill>
                  <a:srgbClr val="C0392B"/>
                </a:solidFill>
                <a:latin typeface="Times New Roman"/>
                <a:cs typeface="Times New Roman"/>
              </a:rPr>
              <a:t>key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04">
                <a:solidFill>
                  <a:srgbClr val="C0392B"/>
                </a:solidFill>
                <a:latin typeface="Times New Roman"/>
                <a:cs typeface="Times New Roman"/>
              </a:rPr>
              <a:t>policy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305">
                <a:solidFill>
                  <a:srgbClr val="C0392B"/>
                </a:solidFill>
                <a:latin typeface="Times New Roman"/>
                <a:cs typeface="Times New Roman"/>
              </a:rPr>
              <a:t>issues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165">
                <a:solidFill>
                  <a:srgbClr val="C0392B"/>
                </a:solidFill>
                <a:latin typeface="Times New Roman"/>
                <a:cs typeface="Times New Roman"/>
              </a:rPr>
              <a:t>for  </a:t>
            </a:r>
            <a:r>
              <a:rPr dirty="0" sz="2900" spc="280">
                <a:solidFill>
                  <a:srgbClr val="C0392B"/>
                </a:solidFill>
                <a:latin typeface="Times New Roman"/>
                <a:cs typeface="Times New Roman"/>
              </a:rPr>
              <a:t>countries </a:t>
            </a:r>
            <a:r>
              <a:rPr dirty="0" sz="2900" spc="290">
                <a:solidFill>
                  <a:srgbClr val="C0392B"/>
                </a:solidFill>
                <a:latin typeface="Times New Roman"/>
                <a:cs typeface="Times New Roman"/>
              </a:rPr>
              <a:t>in</a:t>
            </a:r>
            <a:r>
              <a:rPr dirty="0" sz="2900" spc="-3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80">
                <a:solidFill>
                  <a:srgbClr val="C0392B"/>
                </a:solidFill>
                <a:latin typeface="Times New Roman"/>
                <a:cs typeface="Times New Roman"/>
              </a:rPr>
              <a:t>transition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1186" y="4591050"/>
            <a:ext cx="7896225" cy="92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Data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Visualization</a:t>
            </a:r>
            <a:r>
              <a:rPr dirty="0" sz="2250" spc="-1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Designers: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25"/>
              </a:spcBef>
            </a:pP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Igor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Barahona,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Ariel </a:t>
            </a:r>
            <a:r>
              <a:rPr dirty="0" sz="2250" spc="-90">
                <a:solidFill>
                  <a:srgbClr val="C0392B"/>
                </a:solidFill>
                <a:latin typeface="Arial"/>
                <a:cs typeface="Arial"/>
              </a:rPr>
              <a:t>Lee,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Hannah </a:t>
            </a:r>
            <a:r>
              <a:rPr dirty="0" sz="2250" spc="-85">
                <a:solidFill>
                  <a:srgbClr val="C0392B"/>
                </a:solidFill>
                <a:latin typeface="Arial"/>
                <a:cs typeface="Arial"/>
              </a:rPr>
              <a:t>Cho,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Giang </a:t>
            </a:r>
            <a:r>
              <a:rPr dirty="0" sz="2250" spc="-50">
                <a:solidFill>
                  <a:srgbClr val="C0392B"/>
                </a:solidFill>
                <a:latin typeface="Arial"/>
                <a:cs typeface="Arial"/>
              </a:rPr>
              <a:t>Nguyen,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Star</a:t>
            </a:r>
            <a:r>
              <a:rPr dirty="0" sz="2250" spc="-30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Ying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42925" rIns="0" bIns="0" rtlCol="0" vert="horz">
            <a:spAutoFit/>
          </a:bodyPr>
          <a:lstStyle/>
          <a:p>
            <a:pPr marL="2962275" marR="5080" indent="-2729865">
              <a:lnSpc>
                <a:spcPts val="4280"/>
              </a:lnSpc>
            </a:pPr>
            <a:r>
              <a:rPr dirty="0" spc="265"/>
              <a:t>Poverty</a:t>
            </a:r>
            <a:r>
              <a:rPr dirty="0" spc="-15"/>
              <a:t> </a:t>
            </a:r>
            <a:r>
              <a:rPr dirty="0" spc="345"/>
              <a:t>in</a:t>
            </a:r>
            <a:r>
              <a:rPr dirty="0" spc="-15"/>
              <a:t> </a:t>
            </a:r>
            <a:r>
              <a:rPr dirty="0" spc="250"/>
              <a:t>Mexico</a:t>
            </a:r>
            <a:r>
              <a:rPr dirty="0" spc="-15"/>
              <a:t> </a:t>
            </a:r>
            <a:r>
              <a:rPr dirty="0" spc="409"/>
              <a:t>and</a:t>
            </a:r>
            <a:r>
              <a:rPr dirty="0" spc="-15"/>
              <a:t> </a:t>
            </a:r>
            <a:r>
              <a:rPr dirty="0" spc="310"/>
              <a:t>its</a:t>
            </a:r>
            <a:r>
              <a:rPr dirty="0" spc="-15"/>
              <a:t> </a:t>
            </a:r>
            <a:r>
              <a:rPr dirty="0" spc="265"/>
              <a:t>Relation</a:t>
            </a:r>
            <a:r>
              <a:rPr dirty="0" spc="-15"/>
              <a:t> </a:t>
            </a:r>
            <a:r>
              <a:rPr dirty="0" spc="350"/>
              <a:t>with  </a:t>
            </a:r>
            <a:r>
              <a:rPr dirty="0" spc="240"/>
              <a:t>Social</a:t>
            </a:r>
            <a:r>
              <a:rPr dirty="0" spc="-75"/>
              <a:t> </a:t>
            </a:r>
            <a:r>
              <a:rPr dirty="0" spc="290"/>
              <a:t>Metrics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2065" y="4124325"/>
            <a:ext cx="193484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10">
                <a:solidFill>
                  <a:srgbClr val="C0392B"/>
                </a:solidFill>
                <a:latin typeface="Times New Roman"/>
                <a:cs typeface="Times New Roman"/>
              </a:rPr>
              <a:t>Igor</a:t>
            </a:r>
            <a:r>
              <a:rPr dirty="0" sz="2250" spc="-9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C0392B"/>
                </a:solidFill>
                <a:latin typeface="Times New Roman"/>
                <a:cs typeface="Times New Roman"/>
              </a:rPr>
              <a:t>Barahona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4280"/>
              </a:lnSpc>
            </a:pPr>
            <a:r>
              <a:rPr dirty="0" spc="190"/>
              <a:t>Women’s</a:t>
            </a:r>
            <a:r>
              <a:rPr dirty="0" spc="-15"/>
              <a:t> </a:t>
            </a:r>
            <a:r>
              <a:rPr dirty="0" spc="235"/>
              <a:t>Health,</a:t>
            </a:r>
            <a:r>
              <a:rPr dirty="0" spc="-15"/>
              <a:t> </a:t>
            </a:r>
            <a:r>
              <a:rPr dirty="0" spc="305"/>
              <a:t>Education</a:t>
            </a:r>
            <a:r>
              <a:rPr dirty="0" spc="-15"/>
              <a:t> </a:t>
            </a:r>
            <a:r>
              <a:rPr dirty="0" spc="409"/>
              <a:t>and</a:t>
            </a:r>
            <a:r>
              <a:rPr dirty="0" spc="-15"/>
              <a:t> </a:t>
            </a:r>
            <a:r>
              <a:rPr dirty="0" spc="235"/>
              <a:t>Political  </a:t>
            </a:r>
            <a:r>
              <a:rPr dirty="0" spc="365"/>
              <a:t>Empowerment </a:t>
            </a:r>
            <a:r>
              <a:rPr dirty="0" spc="345"/>
              <a:t>in </a:t>
            </a:r>
            <a:r>
              <a:rPr dirty="0" spc="229"/>
              <a:t>Developing </a:t>
            </a:r>
            <a:r>
              <a:rPr dirty="0" spc="409"/>
              <a:t>and  </a:t>
            </a:r>
            <a:r>
              <a:rPr dirty="0" spc="235"/>
              <a:t>Developed </a:t>
            </a:r>
            <a:r>
              <a:rPr dirty="0" spc="285"/>
              <a:t>Countries </a:t>
            </a:r>
            <a:r>
              <a:rPr dirty="0" spc="409"/>
              <a:t>and</a:t>
            </a:r>
            <a:r>
              <a:rPr dirty="0" spc="-590"/>
              <a:t> </a:t>
            </a:r>
            <a:r>
              <a:rPr dirty="0" spc="285"/>
              <a:t>Evidence-Based  </a:t>
            </a:r>
            <a:r>
              <a:rPr dirty="0" spc="220"/>
              <a:t>Policy</a:t>
            </a:r>
            <a:r>
              <a:rPr dirty="0" spc="-50"/>
              <a:t> </a:t>
            </a:r>
            <a:r>
              <a:rPr dirty="0" spc="300"/>
              <a:t>Implications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1216" y="4667250"/>
            <a:ext cx="123634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20">
                <a:solidFill>
                  <a:srgbClr val="C0392B"/>
                </a:solidFill>
                <a:latin typeface="Times New Roman"/>
                <a:cs typeface="Times New Roman"/>
              </a:rPr>
              <a:t>Ariel</a:t>
            </a:r>
            <a:r>
              <a:rPr dirty="0" sz="2250" spc="-9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C0392B"/>
                </a:solidFill>
                <a:latin typeface="Times New Roman"/>
                <a:cs typeface="Times New Roman"/>
              </a:rPr>
              <a:t>Lee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510" y="647700"/>
            <a:ext cx="8905875" cy="7004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54350" marR="5080" indent="-3042285">
              <a:lnSpc>
                <a:spcPct val="100000"/>
              </a:lnSpc>
            </a:pPr>
            <a:r>
              <a:rPr dirty="0" sz="2250" spc="195"/>
              <a:t>Maternal</a:t>
            </a:r>
            <a:r>
              <a:rPr dirty="0" sz="2250"/>
              <a:t> </a:t>
            </a:r>
            <a:r>
              <a:rPr dirty="0" sz="2250" spc="155"/>
              <a:t>Mortality</a:t>
            </a:r>
            <a:r>
              <a:rPr dirty="0" sz="2250"/>
              <a:t> </a:t>
            </a:r>
            <a:r>
              <a:rPr dirty="0" sz="2250" spc="140"/>
              <a:t>Ratio</a:t>
            </a:r>
            <a:r>
              <a:rPr dirty="0" sz="2250"/>
              <a:t> </a:t>
            </a:r>
            <a:r>
              <a:rPr dirty="0" sz="2250" spc="204"/>
              <a:t>per</a:t>
            </a:r>
            <a:r>
              <a:rPr dirty="0" sz="2250"/>
              <a:t> </a:t>
            </a:r>
            <a:r>
              <a:rPr dirty="0" sz="2250" spc="65"/>
              <a:t>100,000</a:t>
            </a:r>
            <a:r>
              <a:rPr dirty="0" sz="2250"/>
              <a:t> </a:t>
            </a:r>
            <a:r>
              <a:rPr dirty="0" sz="2250" spc="130"/>
              <a:t>live</a:t>
            </a:r>
            <a:r>
              <a:rPr dirty="0" sz="2250"/>
              <a:t> </a:t>
            </a:r>
            <a:r>
              <a:rPr dirty="0" sz="2250" spc="215"/>
              <a:t>births</a:t>
            </a:r>
            <a:r>
              <a:rPr dirty="0" sz="2250"/>
              <a:t> </a:t>
            </a:r>
            <a:r>
              <a:rPr dirty="0" sz="2250" spc="90"/>
              <a:t>of</a:t>
            </a:r>
            <a:r>
              <a:rPr dirty="0" sz="2250"/>
              <a:t> </a:t>
            </a:r>
            <a:r>
              <a:rPr dirty="0" sz="2250" spc="145"/>
              <a:t>Developing</a:t>
            </a:r>
            <a:r>
              <a:rPr dirty="0" sz="2250"/>
              <a:t> </a:t>
            </a:r>
            <a:r>
              <a:rPr dirty="0" sz="2250" spc="254"/>
              <a:t>and  </a:t>
            </a:r>
            <a:r>
              <a:rPr dirty="0" sz="2250" spc="145"/>
              <a:t>Developed</a:t>
            </a:r>
            <a:r>
              <a:rPr dirty="0" sz="2250" spc="-75"/>
              <a:t> </a:t>
            </a:r>
            <a:r>
              <a:rPr dirty="0" sz="2250" spc="180"/>
              <a:t>Countries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457200" y="1676400"/>
            <a:ext cx="9144000" cy="5543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6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1047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53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5243" y="1304925"/>
            <a:ext cx="8228330" cy="7004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54400" marR="5080" indent="-3442335">
              <a:lnSpc>
                <a:spcPct val="100000"/>
              </a:lnSpc>
            </a:pPr>
            <a:r>
              <a:rPr dirty="0" sz="2250" spc="225"/>
              <a:t>Heatmap</a:t>
            </a:r>
            <a:r>
              <a:rPr dirty="0" sz="2250"/>
              <a:t> </a:t>
            </a:r>
            <a:r>
              <a:rPr dirty="0" sz="2250" spc="90"/>
              <a:t>of</a:t>
            </a:r>
            <a:r>
              <a:rPr dirty="0" sz="2250"/>
              <a:t> </a:t>
            </a:r>
            <a:r>
              <a:rPr dirty="0" sz="2250" spc="195"/>
              <a:t>Maternal</a:t>
            </a:r>
            <a:r>
              <a:rPr dirty="0" sz="2250"/>
              <a:t> </a:t>
            </a:r>
            <a:r>
              <a:rPr dirty="0" sz="2250" spc="155"/>
              <a:t>Mortality</a:t>
            </a:r>
            <a:r>
              <a:rPr dirty="0" sz="2250"/>
              <a:t> </a:t>
            </a:r>
            <a:r>
              <a:rPr dirty="0" sz="2250" spc="215"/>
              <a:t>in</a:t>
            </a:r>
            <a:r>
              <a:rPr dirty="0" sz="2250"/>
              <a:t> </a:t>
            </a:r>
            <a:r>
              <a:rPr dirty="0" sz="2250" spc="145"/>
              <a:t>Developing</a:t>
            </a:r>
            <a:r>
              <a:rPr dirty="0" sz="2250"/>
              <a:t> </a:t>
            </a:r>
            <a:r>
              <a:rPr dirty="0" sz="2250" spc="254"/>
              <a:t>and</a:t>
            </a:r>
            <a:r>
              <a:rPr dirty="0" sz="2250"/>
              <a:t> </a:t>
            </a:r>
            <a:r>
              <a:rPr dirty="0" sz="2250" spc="145"/>
              <a:t>Developed  </a:t>
            </a:r>
            <a:r>
              <a:rPr dirty="0" sz="2250" spc="180"/>
              <a:t>Countries</a:t>
            </a:r>
            <a:endParaRPr sz="2250"/>
          </a:p>
        </p:txBody>
      </p:sp>
      <p:sp>
        <p:nvSpPr>
          <p:cNvPr id="5" name="object 5"/>
          <p:cNvSpPr/>
          <p:nvPr/>
        </p:nvSpPr>
        <p:spPr>
          <a:xfrm>
            <a:off x="457200" y="2333625"/>
            <a:ext cx="9144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6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1047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54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6048" y="609600"/>
            <a:ext cx="8686800" cy="7004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53665" marR="5080" indent="-2641600">
              <a:lnSpc>
                <a:spcPct val="100000"/>
              </a:lnSpc>
            </a:pPr>
            <a:r>
              <a:rPr dirty="0" sz="2250" spc="170"/>
              <a:t>Gender</a:t>
            </a:r>
            <a:r>
              <a:rPr dirty="0" sz="2250" spc="-10"/>
              <a:t> </a:t>
            </a:r>
            <a:r>
              <a:rPr dirty="0" sz="2250" spc="175"/>
              <a:t>Parity</a:t>
            </a:r>
            <a:r>
              <a:rPr dirty="0" sz="2250" spc="-10"/>
              <a:t> </a:t>
            </a:r>
            <a:r>
              <a:rPr dirty="0" sz="2250" spc="180"/>
              <a:t>Index</a:t>
            </a:r>
            <a:r>
              <a:rPr dirty="0" sz="2250" spc="-10"/>
              <a:t> </a:t>
            </a:r>
            <a:r>
              <a:rPr dirty="0" sz="2250" spc="215"/>
              <a:t>in</a:t>
            </a:r>
            <a:r>
              <a:rPr dirty="0" sz="2250" spc="-10"/>
              <a:t> </a:t>
            </a:r>
            <a:r>
              <a:rPr dirty="0" sz="2250" spc="215"/>
              <a:t>secondary</a:t>
            </a:r>
            <a:r>
              <a:rPr dirty="0" sz="2250" spc="-10"/>
              <a:t> </a:t>
            </a:r>
            <a:r>
              <a:rPr dirty="0" sz="2250" spc="135"/>
              <a:t>level</a:t>
            </a:r>
            <a:r>
              <a:rPr dirty="0" sz="2250" spc="-10"/>
              <a:t> </a:t>
            </a:r>
            <a:r>
              <a:rPr dirty="0" sz="2250" spc="220"/>
              <a:t>enrolment</a:t>
            </a:r>
            <a:r>
              <a:rPr dirty="0" sz="2250" spc="-10"/>
              <a:t> </a:t>
            </a:r>
            <a:r>
              <a:rPr dirty="0" sz="2250" spc="215"/>
              <a:t>in</a:t>
            </a:r>
            <a:r>
              <a:rPr dirty="0" sz="2250" spc="-10"/>
              <a:t> </a:t>
            </a:r>
            <a:r>
              <a:rPr dirty="0" sz="2250" spc="145"/>
              <a:t>Developing  </a:t>
            </a:r>
            <a:r>
              <a:rPr dirty="0" sz="2250" spc="254"/>
              <a:t>and </a:t>
            </a:r>
            <a:r>
              <a:rPr dirty="0" sz="2250" spc="145"/>
              <a:t>Developed</a:t>
            </a:r>
            <a:r>
              <a:rPr dirty="0" sz="2250" spc="-330"/>
              <a:t> </a:t>
            </a:r>
            <a:r>
              <a:rPr dirty="0" sz="2250" spc="180"/>
              <a:t>Countries</a:t>
            </a:r>
            <a:endParaRPr sz="2250"/>
          </a:p>
        </p:txBody>
      </p:sp>
      <p:sp>
        <p:nvSpPr>
          <p:cNvPr id="5" name="object 5"/>
          <p:cNvSpPr/>
          <p:nvPr/>
        </p:nvSpPr>
        <p:spPr>
          <a:xfrm>
            <a:off x="1371600" y="1638300"/>
            <a:ext cx="7315200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6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1047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55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3004" y="533400"/>
            <a:ext cx="8333105" cy="7004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81480" marR="5080" indent="-1669414">
              <a:lnSpc>
                <a:spcPct val="100000"/>
              </a:lnSpc>
            </a:pPr>
            <a:r>
              <a:rPr dirty="0" sz="2250" spc="180"/>
              <a:t>Proportion</a:t>
            </a:r>
            <a:r>
              <a:rPr dirty="0" sz="2250"/>
              <a:t> </a:t>
            </a:r>
            <a:r>
              <a:rPr dirty="0" sz="2250" spc="90"/>
              <a:t>of</a:t>
            </a:r>
            <a:r>
              <a:rPr dirty="0" sz="2250"/>
              <a:t> </a:t>
            </a:r>
            <a:r>
              <a:rPr dirty="0" sz="2250" spc="204"/>
              <a:t>Seats</a:t>
            </a:r>
            <a:r>
              <a:rPr dirty="0" sz="2250"/>
              <a:t> </a:t>
            </a:r>
            <a:r>
              <a:rPr dirty="0" sz="2250" spc="155"/>
              <a:t>Held</a:t>
            </a:r>
            <a:r>
              <a:rPr dirty="0" sz="2250"/>
              <a:t> </a:t>
            </a:r>
            <a:r>
              <a:rPr dirty="0" sz="2250" spc="155"/>
              <a:t>by</a:t>
            </a:r>
            <a:r>
              <a:rPr dirty="0" sz="2250"/>
              <a:t> </a:t>
            </a:r>
            <a:r>
              <a:rPr dirty="0" sz="2250" spc="190"/>
              <a:t>Women</a:t>
            </a:r>
            <a:r>
              <a:rPr dirty="0" sz="2250"/>
              <a:t> </a:t>
            </a:r>
            <a:r>
              <a:rPr dirty="0" sz="2250" spc="215"/>
              <a:t>in</a:t>
            </a:r>
            <a:r>
              <a:rPr dirty="0" sz="2250"/>
              <a:t> </a:t>
            </a:r>
            <a:r>
              <a:rPr dirty="0" sz="2250" spc="175"/>
              <a:t>National</a:t>
            </a:r>
            <a:r>
              <a:rPr dirty="0" sz="2250"/>
              <a:t> </a:t>
            </a:r>
            <a:r>
              <a:rPr dirty="0" sz="2250" spc="204"/>
              <a:t>Parliament</a:t>
            </a:r>
            <a:r>
              <a:rPr dirty="0" sz="2250"/>
              <a:t> </a:t>
            </a:r>
            <a:r>
              <a:rPr dirty="0" sz="2250" spc="215"/>
              <a:t>in  </a:t>
            </a:r>
            <a:r>
              <a:rPr dirty="0" sz="2250" spc="145"/>
              <a:t>Developing </a:t>
            </a:r>
            <a:r>
              <a:rPr dirty="0" sz="2250" spc="254"/>
              <a:t>and</a:t>
            </a:r>
            <a:r>
              <a:rPr dirty="0" sz="2250" spc="-360"/>
              <a:t> </a:t>
            </a:r>
            <a:r>
              <a:rPr dirty="0" sz="2250" spc="145"/>
              <a:t>Developed </a:t>
            </a:r>
            <a:r>
              <a:rPr dirty="0" sz="2250" spc="180"/>
              <a:t>Countries</a:t>
            </a:r>
            <a:endParaRPr sz="2250"/>
          </a:p>
        </p:txBody>
      </p:sp>
      <p:sp>
        <p:nvSpPr>
          <p:cNvPr id="5" name="object 5"/>
          <p:cNvSpPr/>
          <p:nvPr/>
        </p:nvSpPr>
        <p:spPr>
          <a:xfrm>
            <a:off x="1371600" y="1562100"/>
            <a:ext cx="7315200" cy="5238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6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1047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56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4550" y="702945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2409" rIns="0" bIns="0" rtlCol="0" vert="horz">
            <a:spAutoFit/>
          </a:bodyPr>
          <a:lstStyle/>
          <a:p>
            <a:pPr marL="225425" marR="5080">
              <a:lnSpc>
                <a:spcPct val="163900"/>
              </a:lnSpc>
            </a:pPr>
            <a:r>
              <a:rPr dirty="0" sz="2250" spc="-10">
                <a:latin typeface="Arial"/>
                <a:cs typeface="Arial"/>
              </a:rPr>
              <a:t>Focus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more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on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helping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certain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5">
                <a:latin typeface="Arial"/>
                <a:cs typeface="Arial"/>
              </a:rPr>
              <a:t>developing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20">
                <a:latin typeface="Arial"/>
                <a:cs typeface="Arial"/>
              </a:rPr>
              <a:t>countries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(outliers)  </a:t>
            </a:r>
            <a:r>
              <a:rPr dirty="0" sz="2250" spc="-20">
                <a:latin typeface="Arial"/>
                <a:cs typeface="Arial"/>
              </a:rPr>
              <a:t>Developing </a:t>
            </a:r>
            <a:r>
              <a:rPr dirty="0" sz="2250" spc="20">
                <a:latin typeface="Arial"/>
                <a:cs typeface="Arial"/>
              </a:rPr>
              <a:t>countries </a:t>
            </a:r>
            <a:r>
              <a:rPr dirty="0" sz="2250" spc="25">
                <a:latin typeface="Arial"/>
                <a:cs typeface="Arial"/>
              </a:rPr>
              <a:t>contain </a:t>
            </a:r>
            <a:r>
              <a:rPr dirty="0" sz="2250" spc="-30">
                <a:latin typeface="Arial"/>
                <a:cs typeface="Arial"/>
              </a:rPr>
              <a:t>a </a:t>
            </a:r>
            <a:r>
              <a:rPr dirty="0" sz="2250" spc="-25">
                <a:latin typeface="Arial"/>
                <a:cs typeface="Arial"/>
              </a:rPr>
              <a:t>range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400">
                <a:latin typeface="Arial"/>
                <a:cs typeface="Arial"/>
              </a:rPr>
              <a:t> </a:t>
            </a:r>
            <a:r>
              <a:rPr dirty="0" sz="2250" spc="20">
                <a:latin typeface="Arial"/>
                <a:cs typeface="Arial"/>
              </a:rPr>
              <a:t>countries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dirty="0" spc="-35"/>
              <a:t>Developed</a:t>
            </a:r>
            <a:r>
              <a:rPr dirty="0" spc="-70"/>
              <a:t> </a:t>
            </a:r>
            <a:r>
              <a:rPr dirty="0" spc="20"/>
              <a:t>countries</a:t>
            </a:r>
            <a:r>
              <a:rPr dirty="0" spc="-70"/>
              <a:t> </a:t>
            </a:r>
            <a:r>
              <a:rPr dirty="0" spc="-30"/>
              <a:t>need</a:t>
            </a:r>
            <a:r>
              <a:rPr dirty="0" spc="-70"/>
              <a:t> </a:t>
            </a:r>
            <a:r>
              <a:rPr dirty="0" spc="55"/>
              <a:t>to</a:t>
            </a:r>
            <a:r>
              <a:rPr dirty="0" spc="-70"/>
              <a:t> </a:t>
            </a:r>
            <a:r>
              <a:rPr dirty="0" spc="30"/>
              <a:t>work</a:t>
            </a:r>
            <a:r>
              <a:rPr dirty="0" spc="-70"/>
              <a:t> </a:t>
            </a:r>
            <a:r>
              <a:rPr dirty="0" spc="10"/>
              <a:t>on</a:t>
            </a:r>
            <a:r>
              <a:rPr dirty="0" spc="-70"/>
              <a:t> </a:t>
            </a:r>
            <a:r>
              <a:rPr dirty="0" spc="25"/>
              <a:t>women</a:t>
            </a:r>
            <a:r>
              <a:rPr dirty="0" spc="-70"/>
              <a:t> </a:t>
            </a:r>
            <a:r>
              <a:rPr dirty="0" spc="15"/>
              <a:t>in</a:t>
            </a:r>
            <a:r>
              <a:rPr dirty="0" spc="-70"/>
              <a:t> </a:t>
            </a:r>
            <a:r>
              <a:rPr dirty="0" spc="-5"/>
              <a:t>higher</a:t>
            </a:r>
            <a:r>
              <a:rPr dirty="0" spc="-70"/>
              <a:t> </a:t>
            </a:r>
            <a:r>
              <a:rPr dirty="0" spc="-10"/>
              <a:t>levels</a:t>
            </a:r>
            <a:r>
              <a:rPr dirty="0" spc="-70"/>
              <a:t> </a:t>
            </a:r>
            <a:r>
              <a:rPr dirty="0" spc="90"/>
              <a:t>of  </a:t>
            </a:r>
            <a:r>
              <a:rPr dirty="0" spc="20"/>
              <a:t>society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42925" rIns="0" bIns="0" rtlCol="0" vert="horz">
            <a:spAutoFit/>
          </a:bodyPr>
          <a:lstStyle/>
          <a:p>
            <a:pPr marL="363855" marR="5080" indent="-145415">
              <a:lnSpc>
                <a:spcPts val="4280"/>
              </a:lnSpc>
            </a:pPr>
            <a:r>
              <a:rPr dirty="0" spc="295"/>
              <a:t>Malnutrition</a:t>
            </a:r>
            <a:r>
              <a:rPr dirty="0" spc="-10"/>
              <a:t> </a:t>
            </a:r>
            <a:r>
              <a:rPr dirty="0" spc="345"/>
              <a:t>in</a:t>
            </a:r>
            <a:r>
              <a:rPr dirty="0" spc="-10"/>
              <a:t> </a:t>
            </a:r>
            <a:r>
              <a:rPr dirty="0" spc="270"/>
              <a:t>Central</a:t>
            </a:r>
            <a:r>
              <a:rPr dirty="0" spc="-10"/>
              <a:t> </a:t>
            </a:r>
            <a:r>
              <a:rPr dirty="0" spc="305"/>
              <a:t>America</a:t>
            </a:r>
            <a:r>
              <a:rPr dirty="0" spc="-10"/>
              <a:t> </a:t>
            </a:r>
            <a:r>
              <a:rPr dirty="0" spc="409"/>
              <a:t>and</a:t>
            </a:r>
            <a:r>
              <a:rPr dirty="0" spc="-10"/>
              <a:t> </a:t>
            </a:r>
            <a:r>
              <a:rPr dirty="0" spc="310"/>
              <a:t>its  </a:t>
            </a:r>
            <a:r>
              <a:rPr dirty="0" spc="300"/>
              <a:t>Relationship</a:t>
            </a:r>
            <a:r>
              <a:rPr dirty="0" spc="-20"/>
              <a:t> </a:t>
            </a:r>
            <a:r>
              <a:rPr dirty="0" spc="245"/>
              <a:t>to</a:t>
            </a:r>
            <a:r>
              <a:rPr dirty="0" spc="-20"/>
              <a:t> </a:t>
            </a:r>
            <a:r>
              <a:rPr dirty="0" spc="150"/>
              <a:t>Key</a:t>
            </a:r>
            <a:r>
              <a:rPr dirty="0" spc="-20"/>
              <a:t> </a:t>
            </a:r>
            <a:r>
              <a:rPr dirty="0" spc="310"/>
              <a:t>Health</a:t>
            </a:r>
            <a:r>
              <a:rPr dirty="0" spc="-20"/>
              <a:t> </a:t>
            </a:r>
            <a:r>
              <a:rPr dirty="0" spc="285"/>
              <a:t>Conditions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73835" y="4124325"/>
            <a:ext cx="1710689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254">
                <a:solidFill>
                  <a:srgbClr val="C0392B"/>
                </a:solidFill>
                <a:latin typeface="Times New Roman"/>
                <a:cs typeface="Times New Roman"/>
              </a:rPr>
              <a:t>Hannah</a:t>
            </a:r>
            <a:r>
              <a:rPr dirty="0" sz="2250" spc="-7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30">
                <a:solidFill>
                  <a:srgbClr val="C0392B"/>
                </a:solidFill>
                <a:latin typeface="Times New Roman"/>
                <a:cs typeface="Times New Roman"/>
              </a:rPr>
              <a:t>Cho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2453" y="3137026"/>
            <a:ext cx="8573770" cy="162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4280"/>
              </a:lnSpc>
            </a:pPr>
            <a:r>
              <a:rPr dirty="0" sz="3600" spc="185">
                <a:solidFill>
                  <a:srgbClr val="C0392B"/>
                </a:solidFill>
                <a:latin typeface="Times New Roman"/>
                <a:cs typeface="Times New Roman"/>
              </a:rPr>
              <a:t>Over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5">
                <a:solidFill>
                  <a:srgbClr val="C0392B"/>
                </a:solidFill>
                <a:latin typeface="Times New Roman"/>
                <a:cs typeface="Times New Roman"/>
              </a:rPr>
              <a:t>40%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35">
                <a:solidFill>
                  <a:srgbClr val="C0392B"/>
                </a:solidFill>
                <a:latin typeface="Times New Roman"/>
                <a:cs typeface="Times New Roman"/>
              </a:rPr>
              <a:t>reductions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30">
                <a:solidFill>
                  <a:srgbClr val="C0392B"/>
                </a:solidFill>
                <a:latin typeface="Times New Roman"/>
                <a:cs typeface="Times New Roman"/>
              </a:rPr>
              <a:t>infant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00">
                <a:solidFill>
                  <a:srgbClr val="C0392B"/>
                </a:solidFill>
                <a:latin typeface="Times New Roman"/>
                <a:cs typeface="Times New Roman"/>
              </a:rPr>
              <a:t>mortality  </a:t>
            </a:r>
            <a:r>
              <a:rPr dirty="0" sz="3600" spc="355">
                <a:solidFill>
                  <a:srgbClr val="C0392B"/>
                </a:solidFill>
                <a:latin typeface="Times New Roman"/>
                <a:cs typeface="Times New Roman"/>
              </a:rPr>
              <a:t>between </a:t>
            </a:r>
            <a:r>
              <a:rPr dirty="0" sz="3600" spc="235">
                <a:solidFill>
                  <a:srgbClr val="C0392B"/>
                </a:solidFill>
                <a:latin typeface="Times New Roman"/>
                <a:cs typeface="Times New Roman"/>
              </a:rPr>
              <a:t>2000 </a:t>
            </a:r>
            <a:r>
              <a:rPr dirty="0" sz="3600" spc="409">
                <a:solidFill>
                  <a:srgbClr val="C0392B"/>
                </a:solidFill>
                <a:latin typeface="Times New Roman"/>
                <a:cs typeface="Times New Roman"/>
              </a:rPr>
              <a:t>and </a:t>
            </a:r>
            <a:r>
              <a:rPr dirty="0" sz="3600" spc="204">
                <a:solidFill>
                  <a:srgbClr val="C0392B"/>
                </a:solidFill>
                <a:latin typeface="Times New Roman"/>
                <a:cs typeface="Times New Roman"/>
              </a:rPr>
              <a:t>2003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 </a:t>
            </a:r>
            <a:r>
              <a:rPr dirty="0" sz="3600" spc="300">
                <a:solidFill>
                  <a:srgbClr val="C0392B"/>
                </a:solidFill>
                <a:latin typeface="Times New Roman"/>
                <a:cs typeface="Times New Roman"/>
              </a:rPr>
              <a:t>two </a:t>
            </a:r>
            <a:r>
              <a:rPr dirty="0" sz="3600" spc="235">
                <a:solidFill>
                  <a:srgbClr val="C0392B"/>
                </a:solidFill>
                <a:latin typeface="Times New Roman"/>
                <a:cs typeface="Times New Roman"/>
              </a:rPr>
              <a:t>pilot  </a:t>
            </a:r>
            <a:r>
              <a:rPr dirty="0" sz="3600" spc="315">
                <a:solidFill>
                  <a:srgbClr val="C0392B"/>
                </a:solidFill>
                <a:latin typeface="Times New Roman"/>
                <a:cs typeface="Times New Roman"/>
              </a:rPr>
              <a:t>districts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95275"/>
            <a:ext cx="7772399" cy="6200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59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95275"/>
            <a:ext cx="7772400" cy="629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95275"/>
            <a:ext cx="7772400" cy="629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95275"/>
            <a:ext cx="7772400" cy="628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287" y="2609811"/>
            <a:ext cx="8575675" cy="170116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63900"/>
              </a:lnSpc>
            </a:pPr>
            <a:r>
              <a:rPr dirty="0" sz="2250" spc="-65">
                <a:latin typeface="Arial"/>
                <a:cs typeface="Arial"/>
              </a:rPr>
              <a:t>Use </a:t>
            </a:r>
            <a:r>
              <a:rPr dirty="0" sz="2250" spc="20">
                <a:latin typeface="Arial"/>
                <a:cs typeface="Arial"/>
              </a:rPr>
              <a:t>countries </a:t>
            </a:r>
            <a:r>
              <a:rPr dirty="0" sz="2250" spc="15">
                <a:latin typeface="Arial"/>
                <a:cs typeface="Arial"/>
              </a:rPr>
              <a:t>such </a:t>
            </a:r>
            <a:r>
              <a:rPr dirty="0" sz="2250">
                <a:latin typeface="Arial"/>
                <a:cs typeface="Arial"/>
              </a:rPr>
              <a:t>as </a:t>
            </a:r>
            <a:r>
              <a:rPr dirty="0" sz="2250" spc="-5">
                <a:latin typeface="Arial"/>
                <a:cs typeface="Arial"/>
              </a:rPr>
              <a:t>Costa </a:t>
            </a:r>
            <a:r>
              <a:rPr dirty="0" sz="2250" spc="-45">
                <a:latin typeface="Arial"/>
                <a:cs typeface="Arial"/>
              </a:rPr>
              <a:t>Rica </a:t>
            </a:r>
            <a:r>
              <a:rPr dirty="0" sz="2250" spc="-10">
                <a:latin typeface="Arial"/>
                <a:cs typeface="Arial"/>
              </a:rPr>
              <a:t>and </a:t>
            </a:r>
            <a:r>
              <a:rPr dirty="0" sz="2250" spc="-5">
                <a:latin typeface="Arial"/>
                <a:cs typeface="Arial"/>
              </a:rPr>
              <a:t>Honduras </a:t>
            </a:r>
            <a:r>
              <a:rPr dirty="0" sz="2250">
                <a:latin typeface="Arial"/>
                <a:cs typeface="Arial"/>
              </a:rPr>
              <a:t>as examples  </a:t>
            </a:r>
            <a:r>
              <a:rPr dirty="0" sz="2250" spc="10">
                <a:latin typeface="Arial"/>
                <a:cs typeface="Arial"/>
              </a:rPr>
              <a:t>Inequalities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in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access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55">
                <a:latin typeface="Arial"/>
                <a:cs typeface="Arial"/>
              </a:rPr>
              <a:t>to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5">
                <a:latin typeface="Arial"/>
                <a:cs typeface="Arial"/>
              </a:rPr>
              <a:t>health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care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45">
                <a:latin typeface="Arial"/>
                <a:cs typeface="Arial"/>
              </a:rPr>
              <a:t>facilities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need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55">
                <a:latin typeface="Arial"/>
                <a:cs typeface="Arial"/>
              </a:rPr>
              <a:t>to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be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eliminated.  </a:t>
            </a:r>
            <a:r>
              <a:rPr dirty="0" sz="2250" spc="-10">
                <a:latin typeface="Arial"/>
                <a:cs typeface="Arial"/>
              </a:rPr>
              <a:t>Focus </a:t>
            </a:r>
            <a:r>
              <a:rPr dirty="0" sz="2250" spc="10">
                <a:latin typeface="Arial"/>
                <a:cs typeface="Arial"/>
              </a:rPr>
              <a:t>on </a:t>
            </a:r>
            <a:r>
              <a:rPr dirty="0" sz="2250" spc="20">
                <a:latin typeface="Arial"/>
                <a:cs typeface="Arial"/>
              </a:rPr>
              <a:t>countries</a:t>
            </a:r>
            <a:r>
              <a:rPr dirty="0" sz="2250" spc="-440">
                <a:latin typeface="Arial"/>
                <a:cs typeface="Arial"/>
              </a:rPr>
              <a:t> </a:t>
            </a:r>
            <a:r>
              <a:rPr dirty="0" sz="2250" spc="5">
                <a:latin typeface="Arial"/>
                <a:cs typeface="Arial"/>
              </a:rPr>
              <a:t>like </a:t>
            </a:r>
            <a:r>
              <a:rPr dirty="0" sz="2250" spc="-5">
                <a:latin typeface="Arial"/>
                <a:cs typeface="Arial"/>
              </a:rPr>
              <a:t>Nicaragua </a:t>
            </a:r>
            <a:r>
              <a:rPr dirty="0" sz="2250" spc="-10">
                <a:latin typeface="Arial"/>
                <a:cs typeface="Arial"/>
              </a:rPr>
              <a:t>and </a:t>
            </a:r>
            <a:r>
              <a:rPr dirty="0" sz="2250" spc="-15">
                <a:latin typeface="Arial"/>
                <a:cs typeface="Arial"/>
              </a:rPr>
              <a:t>Guatemala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322" y="2870326"/>
            <a:ext cx="8679815" cy="1086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0375" marR="5080" indent="-448309">
              <a:lnSpc>
                <a:spcPts val="4280"/>
              </a:lnSpc>
            </a:pP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Malnutrition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0">
                <a:solidFill>
                  <a:srgbClr val="C0392B"/>
                </a:solidFill>
                <a:latin typeface="Times New Roman"/>
                <a:cs typeface="Times New Roman"/>
              </a:rPr>
              <a:t>DPRK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50">
                <a:solidFill>
                  <a:srgbClr val="C0392B"/>
                </a:solidFill>
                <a:latin typeface="Times New Roman"/>
                <a:cs typeface="Times New Roman"/>
              </a:rPr>
              <a:t>(North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175">
                <a:solidFill>
                  <a:srgbClr val="C0392B"/>
                </a:solidFill>
                <a:latin typeface="Times New Roman"/>
                <a:cs typeface="Times New Roman"/>
              </a:rPr>
              <a:t>Korea)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09">
                <a:solidFill>
                  <a:srgbClr val="C0392B"/>
                </a:solidFill>
                <a:latin typeface="Times New Roman"/>
                <a:cs typeface="Times New Roman"/>
              </a:rPr>
              <a:t>and  </a:t>
            </a:r>
            <a:r>
              <a:rPr dirty="0" sz="3600" spc="305">
                <a:solidFill>
                  <a:srgbClr val="C0392B"/>
                </a:solidFill>
                <a:latin typeface="Times New Roman"/>
                <a:cs typeface="Times New Roman"/>
              </a:rPr>
              <a:t>Evidence-based </a:t>
            </a:r>
            <a:r>
              <a:rPr dirty="0" sz="3600" spc="220">
                <a:solidFill>
                  <a:srgbClr val="C0392B"/>
                </a:solidFill>
                <a:latin typeface="Times New Roman"/>
                <a:cs typeface="Times New Roman"/>
              </a:rPr>
              <a:t>Policy</a:t>
            </a:r>
            <a:r>
              <a:rPr dirty="0" sz="3600" spc="-3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00">
                <a:solidFill>
                  <a:srgbClr val="C0392B"/>
                </a:solidFill>
                <a:latin typeface="Times New Roman"/>
                <a:cs typeface="Times New Roman"/>
              </a:rPr>
              <a:t>Implications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1023" y="4124325"/>
            <a:ext cx="19367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40">
                <a:solidFill>
                  <a:srgbClr val="C0392B"/>
                </a:solidFill>
                <a:latin typeface="Times New Roman"/>
                <a:cs typeface="Times New Roman"/>
              </a:rPr>
              <a:t>Giang</a:t>
            </a:r>
            <a:r>
              <a:rPr dirty="0" sz="2250" spc="-9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Nguyen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295275"/>
            <a:ext cx="64008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466725"/>
            <a:ext cx="6400800" cy="5743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552450"/>
            <a:ext cx="7315200" cy="580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67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0139" y="1479550"/>
            <a:ext cx="5598795" cy="4419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235"/>
              <a:t>Chronic </a:t>
            </a:r>
            <a:r>
              <a:rPr dirty="0" sz="2900" spc="280"/>
              <a:t>malnutrition</a:t>
            </a:r>
            <a:r>
              <a:rPr dirty="0" sz="2900" spc="-225"/>
              <a:t> </a:t>
            </a:r>
            <a:r>
              <a:rPr dirty="0" sz="2900" spc="235"/>
              <a:t>(stunting)</a:t>
            </a:r>
            <a:endParaRPr sz="29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153035">
              <a:lnSpc>
                <a:spcPct val="108300"/>
              </a:lnSpc>
            </a:pPr>
            <a:r>
              <a:rPr dirty="0" spc="80"/>
              <a:t>Deined</a:t>
            </a:r>
            <a:r>
              <a:rPr dirty="0" spc="-70"/>
              <a:t> </a:t>
            </a:r>
            <a:r>
              <a:rPr dirty="0" spc="65"/>
              <a:t>from</a:t>
            </a:r>
            <a:r>
              <a:rPr dirty="0" spc="-70"/>
              <a:t> </a:t>
            </a:r>
            <a:r>
              <a:rPr dirty="0" spc="10"/>
              <a:t>the</a:t>
            </a:r>
            <a:r>
              <a:rPr dirty="0" spc="-70"/>
              <a:t> </a:t>
            </a:r>
            <a:r>
              <a:rPr dirty="0" spc="10"/>
              <a:t>height</a:t>
            </a:r>
            <a:r>
              <a:rPr dirty="0" spc="-70"/>
              <a:t> </a:t>
            </a:r>
            <a:r>
              <a:rPr dirty="0" spc="90"/>
              <a:t>of</a:t>
            </a:r>
            <a:r>
              <a:rPr dirty="0" spc="-70"/>
              <a:t> </a:t>
            </a:r>
            <a:r>
              <a:rPr dirty="0" spc="-30"/>
              <a:t>age</a:t>
            </a:r>
            <a:r>
              <a:rPr dirty="0" spc="-70"/>
              <a:t> </a:t>
            </a:r>
            <a:r>
              <a:rPr dirty="0" spc="60"/>
              <a:t>(H/A)</a:t>
            </a:r>
            <a:r>
              <a:rPr dirty="0" spc="-70"/>
              <a:t> </a:t>
            </a:r>
            <a:r>
              <a:rPr dirty="0" spc="-35"/>
              <a:t>index,</a:t>
            </a:r>
            <a:r>
              <a:rPr dirty="0" spc="-70"/>
              <a:t> </a:t>
            </a:r>
            <a:r>
              <a:rPr dirty="0" spc="-15"/>
              <a:t>expressed</a:t>
            </a:r>
            <a:r>
              <a:rPr dirty="0" spc="-70"/>
              <a:t> </a:t>
            </a:r>
            <a:r>
              <a:rPr dirty="0" spc="15"/>
              <a:t>in</a:t>
            </a:r>
            <a:r>
              <a:rPr dirty="0" spc="-70"/>
              <a:t> </a:t>
            </a:r>
            <a:r>
              <a:rPr dirty="0" spc="-15"/>
              <a:t>z-score  </a:t>
            </a:r>
            <a:r>
              <a:rPr dirty="0" spc="-5"/>
              <a:t>(HAZ)</a:t>
            </a: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pc="-25"/>
              <a:t>HAZ</a:t>
            </a:r>
            <a:r>
              <a:rPr dirty="0" spc="-65"/>
              <a:t> </a:t>
            </a:r>
            <a:r>
              <a:rPr dirty="0" spc="-5"/>
              <a:t>represents</a:t>
            </a:r>
            <a:r>
              <a:rPr dirty="0" spc="-65"/>
              <a:t> </a:t>
            </a:r>
            <a:r>
              <a:rPr dirty="0" spc="10"/>
              <a:t>the</a:t>
            </a:r>
            <a:r>
              <a:rPr dirty="0" spc="-65"/>
              <a:t> </a:t>
            </a:r>
            <a:r>
              <a:rPr dirty="0" spc="5"/>
              <a:t>number</a:t>
            </a:r>
            <a:r>
              <a:rPr dirty="0" spc="-65"/>
              <a:t> </a:t>
            </a:r>
            <a:r>
              <a:rPr dirty="0" spc="90"/>
              <a:t>of</a:t>
            </a:r>
            <a:r>
              <a:rPr dirty="0" spc="-65"/>
              <a:t> </a:t>
            </a:r>
            <a:r>
              <a:rPr dirty="0" spc="10"/>
              <a:t>standard</a:t>
            </a:r>
            <a:r>
              <a:rPr dirty="0" spc="-65"/>
              <a:t> </a:t>
            </a:r>
            <a:r>
              <a:rPr dirty="0" spc="10"/>
              <a:t>deviations</a:t>
            </a:r>
            <a:r>
              <a:rPr dirty="0" spc="-65"/>
              <a:t> </a:t>
            </a:r>
            <a:r>
              <a:rPr dirty="0" spc="30"/>
              <a:t>units</a:t>
            </a:r>
            <a:r>
              <a:rPr dirty="0" spc="-65"/>
              <a:t> </a:t>
            </a:r>
            <a:r>
              <a:rPr dirty="0" spc="65"/>
              <a:t>from</a:t>
            </a:r>
            <a:r>
              <a:rPr dirty="0" spc="-65"/>
              <a:t> </a:t>
            </a:r>
            <a:r>
              <a:rPr dirty="0" spc="10"/>
              <a:t>the  median </a:t>
            </a:r>
            <a:r>
              <a:rPr dirty="0" spc="90"/>
              <a:t>of </a:t>
            </a:r>
            <a:r>
              <a:rPr dirty="0" spc="10"/>
              <a:t>the </a:t>
            </a:r>
            <a:r>
              <a:rPr dirty="0" spc="-120"/>
              <a:t>WHO </a:t>
            </a:r>
            <a:r>
              <a:rPr dirty="0" spc="10"/>
              <a:t>2006 </a:t>
            </a:r>
            <a:r>
              <a:rPr dirty="0" spc="-15"/>
              <a:t>reference</a:t>
            </a:r>
            <a:r>
              <a:rPr dirty="0" spc="-400"/>
              <a:t> </a:t>
            </a:r>
            <a:r>
              <a:rPr dirty="0" spc="15"/>
              <a:t>population.</a:t>
            </a: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pc="-20"/>
              <a:t>Global </a:t>
            </a:r>
            <a:r>
              <a:rPr dirty="0" spc="35"/>
              <a:t>stunting </a:t>
            </a:r>
            <a:r>
              <a:rPr dirty="0" spc="40"/>
              <a:t>is </a:t>
            </a:r>
            <a:r>
              <a:rPr dirty="0" spc="105"/>
              <a:t>deined</a:t>
            </a:r>
            <a:r>
              <a:rPr dirty="0" spc="-395"/>
              <a:t> </a:t>
            </a:r>
            <a:r>
              <a:rPr dirty="0"/>
              <a:t>as </a:t>
            </a:r>
            <a:r>
              <a:rPr dirty="0" spc="-25"/>
              <a:t>HAZ </a:t>
            </a:r>
            <a:r>
              <a:rPr dirty="0" spc="-175"/>
              <a:t>&lt; </a:t>
            </a:r>
            <a:r>
              <a:rPr dirty="0" spc="-60"/>
              <a:t>-2 </a:t>
            </a:r>
            <a:r>
              <a:rPr dirty="0" spc="-155"/>
              <a:t>SD.</a:t>
            </a:r>
          </a:p>
          <a:p>
            <a:pPr marL="12700" marR="950594">
              <a:lnSpc>
                <a:spcPct val="163900"/>
              </a:lnSpc>
            </a:pPr>
            <a:r>
              <a:rPr dirty="0" spc="5"/>
              <a:t>Moderate </a:t>
            </a:r>
            <a:r>
              <a:rPr dirty="0" spc="35"/>
              <a:t>stunting </a:t>
            </a:r>
            <a:r>
              <a:rPr dirty="0" spc="40"/>
              <a:t>is </a:t>
            </a:r>
            <a:r>
              <a:rPr dirty="0" spc="105"/>
              <a:t>deined </a:t>
            </a:r>
            <a:r>
              <a:rPr dirty="0"/>
              <a:t>as </a:t>
            </a:r>
            <a:r>
              <a:rPr dirty="0" spc="-25"/>
              <a:t>HAZ </a:t>
            </a:r>
            <a:r>
              <a:rPr dirty="0" spc="-175"/>
              <a:t>&lt; </a:t>
            </a:r>
            <a:r>
              <a:rPr dirty="0" spc="-60"/>
              <a:t>-2 </a:t>
            </a:r>
            <a:r>
              <a:rPr dirty="0" spc="-160"/>
              <a:t>SD </a:t>
            </a:r>
            <a:r>
              <a:rPr dirty="0" spc="-10"/>
              <a:t>and</a:t>
            </a:r>
            <a:r>
              <a:rPr dirty="0" spc="-434"/>
              <a:t> </a:t>
            </a:r>
            <a:r>
              <a:rPr dirty="0" spc="-110"/>
              <a:t>&gt;= </a:t>
            </a:r>
            <a:r>
              <a:rPr dirty="0" spc="-60"/>
              <a:t>-3 </a:t>
            </a:r>
            <a:r>
              <a:rPr dirty="0" spc="-155"/>
              <a:t>SD.  </a:t>
            </a:r>
            <a:r>
              <a:rPr dirty="0" spc="-75"/>
              <a:t>Severe </a:t>
            </a:r>
            <a:r>
              <a:rPr dirty="0" spc="35"/>
              <a:t>stunting </a:t>
            </a:r>
            <a:r>
              <a:rPr dirty="0" spc="40"/>
              <a:t>is </a:t>
            </a:r>
            <a:r>
              <a:rPr dirty="0" spc="105"/>
              <a:t>deined </a:t>
            </a:r>
            <a:r>
              <a:rPr dirty="0"/>
              <a:t>as</a:t>
            </a:r>
            <a:r>
              <a:rPr dirty="0" spc="-425"/>
              <a:t> </a:t>
            </a:r>
            <a:r>
              <a:rPr dirty="0" spc="-25"/>
              <a:t>HAZ </a:t>
            </a:r>
            <a:r>
              <a:rPr dirty="0" spc="-175"/>
              <a:t>&lt; </a:t>
            </a:r>
            <a:r>
              <a:rPr dirty="0" spc="-60"/>
              <a:t>-3 </a:t>
            </a:r>
            <a:r>
              <a:rPr dirty="0" spc="-155"/>
              <a:t>SD.</a:t>
            </a: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pc="10"/>
              <a:t>Stunting</a:t>
            </a:r>
            <a:r>
              <a:rPr dirty="0" spc="-75"/>
              <a:t> </a:t>
            </a:r>
            <a:r>
              <a:rPr dirty="0" spc="40"/>
              <a:t>is</a:t>
            </a:r>
            <a:r>
              <a:rPr dirty="0" spc="-75"/>
              <a:t> </a:t>
            </a:r>
            <a:r>
              <a:rPr dirty="0" spc="-5"/>
              <a:t>irreversible</a:t>
            </a:r>
            <a:r>
              <a:rPr dirty="0" spc="-75"/>
              <a:t> </a:t>
            </a:r>
            <a:r>
              <a:rPr dirty="0" spc="35"/>
              <a:t>after</a:t>
            </a:r>
            <a:r>
              <a:rPr dirty="0" spc="-75"/>
              <a:t> </a:t>
            </a:r>
            <a:r>
              <a:rPr dirty="0" spc="10"/>
              <a:t>24</a:t>
            </a:r>
            <a:r>
              <a:rPr dirty="0" spc="-75"/>
              <a:t> </a:t>
            </a:r>
            <a:r>
              <a:rPr dirty="0" spc="40"/>
              <a:t>months</a:t>
            </a:r>
            <a:r>
              <a:rPr dirty="0" spc="-75"/>
              <a:t> </a:t>
            </a:r>
            <a:r>
              <a:rPr dirty="0" spc="90"/>
              <a:t>of</a:t>
            </a:r>
            <a:r>
              <a:rPr dirty="0" spc="-75"/>
              <a:t> </a:t>
            </a:r>
            <a:r>
              <a:rPr dirty="0" spc="-30"/>
              <a:t>age.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85800"/>
            <a:ext cx="9144000" cy="5553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54783" y="6648450"/>
            <a:ext cx="414909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 </a:t>
            </a:r>
            <a:r>
              <a:rPr dirty="0" sz="135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“2015: </a:t>
            </a: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The </a:t>
            </a:r>
            <a:r>
              <a:rPr dirty="0" sz="135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Year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in </a:t>
            </a:r>
            <a:r>
              <a:rPr dirty="0" sz="1350" spc="-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Graphics”,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Los</a:t>
            </a:r>
            <a:r>
              <a:rPr dirty="0" sz="1350" spc="-26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Angeles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Times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409574"/>
            <a:ext cx="5943600" cy="616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69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7400" y="1574800"/>
            <a:ext cx="5144135" cy="4419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240"/>
              <a:t>Acute </a:t>
            </a:r>
            <a:r>
              <a:rPr dirty="0" sz="2900" spc="280"/>
              <a:t>malnutrition</a:t>
            </a:r>
            <a:r>
              <a:rPr dirty="0" sz="2900" spc="-250"/>
              <a:t> </a:t>
            </a:r>
            <a:r>
              <a:rPr dirty="0" sz="2900" spc="220"/>
              <a:t>(wasting)</a:t>
            </a:r>
            <a:endParaRPr sz="29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70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60325">
              <a:lnSpc>
                <a:spcPct val="108300"/>
              </a:lnSpc>
            </a:pPr>
            <a:r>
              <a:rPr dirty="0" spc="10"/>
              <a:t>Estimated</a:t>
            </a:r>
            <a:r>
              <a:rPr dirty="0" spc="-65"/>
              <a:t> </a:t>
            </a:r>
            <a:r>
              <a:rPr dirty="0" spc="65"/>
              <a:t>from</a:t>
            </a:r>
            <a:r>
              <a:rPr dirty="0" spc="-65"/>
              <a:t> </a:t>
            </a:r>
            <a:r>
              <a:rPr dirty="0" spc="10"/>
              <a:t>the</a:t>
            </a:r>
            <a:r>
              <a:rPr dirty="0" spc="-65"/>
              <a:t> </a:t>
            </a:r>
            <a:r>
              <a:rPr dirty="0" spc="25"/>
              <a:t>weight</a:t>
            </a:r>
            <a:r>
              <a:rPr dirty="0" spc="-65"/>
              <a:t> </a:t>
            </a:r>
            <a:r>
              <a:rPr dirty="0" spc="65"/>
              <a:t>for</a:t>
            </a:r>
            <a:r>
              <a:rPr dirty="0" spc="-65"/>
              <a:t> </a:t>
            </a:r>
            <a:r>
              <a:rPr dirty="0" spc="10"/>
              <a:t>height</a:t>
            </a:r>
            <a:r>
              <a:rPr dirty="0" spc="-65"/>
              <a:t> </a:t>
            </a:r>
            <a:r>
              <a:rPr dirty="0" spc="40"/>
              <a:t>(W/H)</a:t>
            </a:r>
            <a:r>
              <a:rPr dirty="0" spc="-65"/>
              <a:t> </a:t>
            </a:r>
            <a:r>
              <a:rPr dirty="0" spc="-35"/>
              <a:t>index,</a:t>
            </a:r>
            <a:r>
              <a:rPr dirty="0" spc="-65"/>
              <a:t> </a:t>
            </a:r>
            <a:r>
              <a:rPr dirty="0" spc="-15"/>
              <a:t>expressed</a:t>
            </a:r>
            <a:r>
              <a:rPr dirty="0" spc="-65"/>
              <a:t> </a:t>
            </a:r>
            <a:r>
              <a:rPr dirty="0" spc="15"/>
              <a:t>in</a:t>
            </a:r>
            <a:r>
              <a:rPr dirty="0" spc="-65"/>
              <a:t> </a:t>
            </a:r>
            <a:r>
              <a:rPr dirty="0" spc="-70"/>
              <a:t>z-  </a:t>
            </a:r>
            <a:r>
              <a:rPr dirty="0" spc="5"/>
              <a:t>score</a:t>
            </a:r>
            <a:r>
              <a:rPr dirty="0" spc="-135"/>
              <a:t> </a:t>
            </a:r>
            <a:r>
              <a:rPr dirty="0" spc="-25"/>
              <a:t>(WHZ)</a:t>
            </a: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pc="-60"/>
              <a:t>WHZ</a:t>
            </a:r>
            <a:r>
              <a:rPr dirty="0" spc="-65"/>
              <a:t> </a:t>
            </a:r>
            <a:r>
              <a:rPr dirty="0" spc="-5"/>
              <a:t>represents</a:t>
            </a:r>
            <a:r>
              <a:rPr dirty="0" spc="-65"/>
              <a:t> </a:t>
            </a:r>
            <a:r>
              <a:rPr dirty="0" spc="10"/>
              <a:t>the</a:t>
            </a:r>
            <a:r>
              <a:rPr dirty="0" spc="-65"/>
              <a:t> </a:t>
            </a:r>
            <a:r>
              <a:rPr dirty="0" spc="5"/>
              <a:t>number</a:t>
            </a:r>
            <a:r>
              <a:rPr dirty="0" spc="-65"/>
              <a:t> </a:t>
            </a:r>
            <a:r>
              <a:rPr dirty="0" spc="90"/>
              <a:t>of</a:t>
            </a:r>
            <a:r>
              <a:rPr dirty="0" spc="-65"/>
              <a:t> </a:t>
            </a:r>
            <a:r>
              <a:rPr dirty="0" spc="10"/>
              <a:t>standard</a:t>
            </a:r>
            <a:r>
              <a:rPr dirty="0" spc="-65"/>
              <a:t> </a:t>
            </a:r>
            <a:r>
              <a:rPr dirty="0" spc="10"/>
              <a:t>deviations</a:t>
            </a:r>
            <a:r>
              <a:rPr dirty="0" spc="-65"/>
              <a:t> </a:t>
            </a:r>
            <a:r>
              <a:rPr dirty="0" spc="30"/>
              <a:t>units</a:t>
            </a:r>
            <a:r>
              <a:rPr dirty="0" spc="-65"/>
              <a:t> </a:t>
            </a:r>
            <a:r>
              <a:rPr dirty="0" spc="65"/>
              <a:t>from</a:t>
            </a:r>
            <a:r>
              <a:rPr dirty="0" spc="-65"/>
              <a:t> </a:t>
            </a:r>
            <a:r>
              <a:rPr dirty="0" spc="10"/>
              <a:t>the  median </a:t>
            </a:r>
            <a:r>
              <a:rPr dirty="0" spc="90"/>
              <a:t>of </a:t>
            </a:r>
            <a:r>
              <a:rPr dirty="0" spc="10"/>
              <a:t>the </a:t>
            </a:r>
            <a:r>
              <a:rPr dirty="0" spc="-120"/>
              <a:t>WHO </a:t>
            </a:r>
            <a:r>
              <a:rPr dirty="0" spc="10"/>
              <a:t>2006 </a:t>
            </a:r>
            <a:r>
              <a:rPr dirty="0" spc="-15"/>
              <a:t>reference</a:t>
            </a:r>
            <a:r>
              <a:rPr dirty="0" spc="-400"/>
              <a:t> </a:t>
            </a:r>
            <a:r>
              <a:rPr dirty="0" spc="15"/>
              <a:t>population.</a:t>
            </a: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pc="-20"/>
              <a:t>Global </a:t>
            </a:r>
            <a:r>
              <a:rPr dirty="0" spc="30"/>
              <a:t>wasting </a:t>
            </a:r>
            <a:r>
              <a:rPr dirty="0" spc="40"/>
              <a:t>is </a:t>
            </a:r>
            <a:r>
              <a:rPr dirty="0" spc="105"/>
              <a:t>deined</a:t>
            </a:r>
            <a:r>
              <a:rPr dirty="0" spc="-340"/>
              <a:t> </a:t>
            </a:r>
            <a:r>
              <a:rPr dirty="0"/>
              <a:t>as </a:t>
            </a:r>
            <a:r>
              <a:rPr dirty="0" spc="-60"/>
              <a:t>WHZ </a:t>
            </a:r>
            <a:r>
              <a:rPr dirty="0" spc="-175"/>
              <a:t>&lt; </a:t>
            </a:r>
            <a:r>
              <a:rPr dirty="0" spc="-60"/>
              <a:t>-2 </a:t>
            </a:r>
            <a:r>
              <a:rPr dirty="0" spc="-155"/>
              <a:t>SD.</a:t>
            </a:r>
          </a:p>
          <a:p>
            <a:pPr marL="12700" marR="989330">
              <a:lnSpc>
                <a:spcPct val="163900"/>
              </a:lnSpc>
            </a:pPr>
            <a:r>
              <a:rPr dirty="0" spc="5"/>
              <a:t>Moderate </a:t>
            </a:r>
            <a:r>
              <a:rPr dirty="0" spc="30"/>
              <a:t>wasting </a:t>
            </a:r>
            <a:r>
              <a:rPr dirty="0" spc="40"/>
              <a:t>is </a:t>
            </a:r>
            <a:r>
              <a:rPr dirty="0" spc="105"/>
              <a:t>deined </a:t>
            </a:r>
            <a:r>
              <a:rPr dirty="0"/>
              <a:t>as </a:t>
            </a:r>
            <a:r>
              <a:rPr dirty="0" spc="-60"/>
              <a:t>WHZ </a:t>
            </a:r>
            <a:r>
              <a:rPr dirty="0" spc="-175"/>
              <a:t>&lt; </a:t>
            </a:r>
            <a:r>
              <a:rPr dirty="0" spc="-60"/>
              <a:t>-2 </a:t>
            </a:r>
            <a:r>
              <a:rPr dirty="0" spc="-160"/>
              <a:t>SD </a:t>
            </a:r>
            <a:r>
              <a:rPr dirty="0" spc="-10"/>
              <a:t>and </a:t>
            </a:r>
            <a:r>
              <a:rPr dirty="0" spc="-110"/>
              <a:t>&gt;= </a:t>
            </a:r>
            <a:r>
              <a:rPr dirty="0" spc="-60"/>
              <a:t>-3</a:t>
            </a:r>
            <a:r>
              <a:rPr dirty="0" spc="-430"/>
              <a:t> </a:t>
            </a:r>
            <a:r>
              <a:rPr dirty="0" spc="-155"/>
              <a:t>SD.  </a:t>
            </a:r>
            <a:r>
              <a:rPr dirty="0" spc="-75"/>
              <a:t>Severe </a:t>
            </a:r>
            <a:r>
              <a:rPr dirty="0" spc="30"/>
              <a:t>wasting </a:t>
            </a:r>
            <a:r>
              <a:rPr dirty="0" spc="40"/>
              <a:t>is </a:t>
            </a:r>
            <a:r>
              <a:rPr dirty="0" spc="105"/>
              <a:t>deined </a:t>
            </a:r>
            <a:r>
              <a:rPr dirty="0"/>
              <a:t>as </a:t>
            </a:r>
            <a:r>
              <a:rPr dirty="0" spc="-60"/>
              <a:t>WHZ </a:t>
            </a:r>
            <a:r>
              <a:rPr dirty="0" spc="-175"/>
              <a:t>&lt; </a:t>
            </a:r>
            <a:r>
              <a:rPr dirty="0" spc="-60"/>
              <a:t>-3</a:t>
            </a:r>
            <a:r>
              <a:rPr dirty="0" spc="-430"/>
              <a:t> </a:t>
            </a:r>
            <a:r>
              <a:rPr dirty="0" spc="-155"/>
              <a:t>SD.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409574"/>
            <a:ext cx="5943600" cy="616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96798" rIns="0" bIns="0" rtlCol="0" vert="horz">
            <a:spAutoFit/>
          </a:bodyPr>
          <a:lstStyle/>
          <a:p>
            <a:pPr marL="303530">
              <a:lnSpc>
                <a:spcPct val="100000"/>
              </a:lnSpc>
            </a:pPr>
            <a:r>
              <a:rPr dirty="0" spc="285"/>
              <a:t>Interactive</a:t>
            </a:r>
            <a:r>
              <a:rPr dirty="0" spc="-20"/>
              <a:t> </a:t>
            </a:r>
            <a:r>
              <a:rPr dirty="0" spc="90"/>
              <a:t>DVs</a:t>
            </a:r>
            <a:r>
              <a:rPr dirty="0" spc="-20"/>
              <a:t> </a:t>
            </a:r>
            <a:r>
              <a:rPr dirty="0" spc="150"/>
              <a:t>of</a:t>
            </a:r>
            <a:r>
              <a:rPr dirty="0" spc="-20"/>
              <a:t> </a:t>
            </a:r>
            <a:r>
              <a:rPr dirty="0" spc="265"/>
              <a:t>Public</a:t>
            </a:r>
            <a:r>
              <a:rPr dirty="0" spc="-20"/>
              <a:t> </a:t>
            </a:r>
            <a:r>
              <a:rPr dirty="0" spc="310"/>
              <a:t>Health</a:t>
            </a:r>
            <a:r>
              <a:rPr dirty="0" spc="-20"/>
              <a:t> </a:t>
            </a:r>
            <a:r>
              <a:rPr dirty="0" spc="330"/>
              <a:t>Issues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1023" y="3857625"/>
            <a:ext cx="19367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40">
                <a:solidFill>
                  <a:srgbClr val="C0392B"/>
                </a:solidFill>
                <a:latin typeface="Times New Roman"/>
                <a:cs typeface="Times New Roman"/>
              </a:rPr>
              <a:t>Giang</a:t>
            </a:r>
            <a:r>
              <a:rPr dirty="0" sz="2250" spc="-9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Nguyen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800" y="962025"/>
            <a:ext cx="4876800" cy="105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90800" y="2019300"/>
            <a:ext cx="48768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7200" y="962025"/>
            <a:ext cx="2133600" cy="3495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67600" y="962025"/>
            <a:ext cx="2133600" cy="3495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00" y="4457700"/>
            <a:ext cx="9144000" cy="885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52950" y="962024"/>
            <a:ext cx="4876800" cy="2371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38475" y="2628900"/>
            <a:ext cx="533400" cy="1190625"/>
          </a:xfrm>
          <a:custGeom>
            <a:avLst/>
            <a:gdLst/>
            <a:ahLst/>
            <a:cxnLst/>
            <a:rect l="l" t="t" r="r" b="b"/>
            <a:pathLst>
              <a:path w="533400" h="1190625">
                <a:moveTo>
                  <a:pt x="142875" y="1057275"/>
                </a:moveTo>
                <a:lnTo>
                  <a:pt x="38100" y="1047750"/>
                </a:lnTo>
                <a:lnTo>
                  <a:pt x="28575" y="990600"/>
                </a:lnTo>
                <a:lnTo>
                  <a:pt x="9525" y="990600"/>
                </a:lnTo>
                <a:lnTo>
                  <a:pt x="0" y="971550"/>
                </a:lnTo>
                <a:lnTo>
                  <a:pt x="0" y="933450"/>
                </a:lnTo>
                <a:lnTo>
                  <a:pt x="28575" y="885825"/>
                </a:lnTo>
                <a:lnTo>
                  <a:pt x="57150" y="752475"/>
                </a:lnTo>
                <a:lnTo>
                  <a:pt x="57150" y="714375"/>
                </a:lnTo>
                <a:lnTo>
                  <a:pt x="38100" y="695325"/>
                </a:lnTo>
                <a:lnTo>
                  <a:pt x="38100" y="600075"/>
                </a:lnTo>
                <a:lnTo>
                  <a:pt x="57150" y="533400"/>
                </a:lnTo>
                <a:lnTo>
                  <a:pt x="76200" y="523875"/>
                </a:lnTo>
                <a:lnTo>
                  <a:pt x="66675" y="457200"/>
                </a:lnTo>
                <a:lnTo>
                  <a:pt x="85725" y="438150"/>
                </a:lnTo>
                <a:lnTo>
                  <a:pt x="95250" y="381000"/>
                </a:lnTo>
                <a:lnTo>
                  <a:pt x="76200" y="285750"/>
                </a:lnTo>
                <a:lnTo>
                  <a:pt x="95250" y="257175"/>
                </a:lnTo>
                <a:lnTo>
                  <a:pt x="95250" y="219075"/>
                </a:lnTo>
                <a:lnTo>
                  <a:pt x="142875" y="142875"/>
                </a:lnTo>
                <a:lnTo>
                  <a:pt x="133350" y="76200"/>
                </a:lnTo>
                <a:lnTo>
                  <a:pt x="161925" y="57150"/>
                </a:lnTo>
                <a:lnTo>
                  <a:pt x="190500" y="0"/>
                </a:lnTo>
                <a:lnTo>
                  <a:pt x="228600" y="0"/>
                </a:lnTo>
                <a:lnTo>
                  <a:pt x="247650" y="28575"/>
                </a:lnTo>
                <a:lnTo>
                  <a:pt x="314325" y="28575"/>
                </a:lnTo>
                <a:lnTo>
                  <a:pt x="342900" y="57150"/>
                </a:lnTo>
                <a:lnTo>
                  <a:pt x="428625" y="95250"/>
                </a:lnTo>
                <a:lnTo>
                  <a:pt x="400050" y="152400"/>
                </a:lnTo>
                <a:lnTo>
                  <a:pt x="457200" y="171450"/>
                </a:lnTo>
                <a:lnTo>
                  <a:pt x="512444" y="171450"/>
                </a:lnTo>
                <a:lnTo>
                  <a:pt x="428625" y="247650"/>
                </a:lnTo>
                <a:lnTo>
                  <a:pt x="419100" y="276225"/>
                </a:lnTo>
                <a:lnTo>
                  <a:pt x="409575" y="371475"/>
                </a:lnTo>
                <a:lnTo>
                  <a:pt x="438150" y="409575"/>
                </a:lnTo>
                <a:lnTo>
                  <a:pt x="438150" y="438150"/>
                </a:lnTo>
                <a:lnTo>
                  <a:pt x="457200" y="447675"/>
                </a:lnTo>
                <a:lnTo>
                  <a:pt x="428625" y="514350"/>
                </a:lnTo>
                <a:lnTo>
                  <a:pt x="390525" y="533400"/>
                </a:lnTo>
                <a:lnTo>
                  <a:pt x="304800" y="533400"/>
                </a:lnTo>
                <a:lnTo>
                  <a:pt x="304800" y="600075"/>
                </a:lnTo>
                <a:lnTo>
                  <a:pt x="238125" y="600075"/>
                </a:lnTo>
                <a:lnTo>
                  <a:pt x="228600" y="609600"/>
                </a:lnTo>
                <a:lnTo>
                  <a:pt x="228600" y="647700"/>
                </a:lnTo>
                <a:lnTo>
                  <a:pt x="266700" y="647700"/>
                </a:lnTo>
                <a:lnTo>
                  <a:pt x="266700" y="666750"/>
                </a:lnTo>
                <a:lnTo>
                  <a:pt x="228600" y="704850"/>
                </a:lnTo>
                <a:lnTo>
                  <a:pt x="219075" y="762000"/>
                </a:lnTo>
                <a:lnTo>
                  <a:pt x="190500" y="762000"/>
                </a:lnTo>
                <a:lnTo>
                  <a:pt x="161925" y="809625"/>
                </a:lnTo>
                <a:lnTo>
                  <a:pt x="209550" y="847725"/>
                </a:lnTo>
                <a:lnTo>
                  <a:pt x="200025" y="885825"/>
                </a:lnTo>
                <a:lnTo>
                  <a:pt x="171450" y="904875"/>
                </a:lnTo>
                <a:lnTo>
                  <a:pt x="152400" y="952500"/>
                </a:lnTo>
                <a:lnTo>
                  <a:pt x="114300" y="990600"/>
                </a:lnTo>
                <a:lnTo>
                  <a:pt x="123825" y="1038225"/>
                </a:lnTo>
                <a:lnTo>
                  <a:pt x="142875" y="1057275"/>
                </a:lnTo>
                <a:close/>
              </a:path>
              <a:path w="533400" h="1190625">
                <a:moveTo>
                  <a:pt x="314325" y="28575"/>
                </a:moveTo>
                <a:lnTo>
                  <a:pt x="247650" y="28575"/>
                </a:lnTo>
                <a:lnTo>
                  <a:pt x="257175" y="0"/>
                </a:lnTo>
                <a:lnTo>
                  <a:pt x="285750" y="0"/>
                </a:lnTo>
                <a:lnTo>
                  <a:pt x="314325" y="28575"/>
                </a:lnTo>
                <a:close/>
              </a:path>
              <a:path w="533400" h="1190625">
                <a:moveTo>
                  <a:pt x="512444" y="171450"/>
                </a:moveTo>
                <a:lnTo>
                  <a:pt x="457200" y="171450"/>
                </a:lnTo>
                <a:lnTo>
                  <a:pt x="485775" y="161925"/>
                </a:lnTo>
                <a:lnTo>
                  <a:pt x="523875" y="104775"/>
                </a:lnTo>
                <a:lnTo>
                  <a:pt x="533400" y="152400"/>
                </a:lnTo>
                <a:lnTo>
                  <a:pt x="512444" y="171450"/>
                </a:lnTo>
                <a:close/>
              </a:path>
              <a:path w="533400" h="1190625">
                <a:moveTo>
                  <a:pt x="266700" y="619125"/>
                </a:moveTo>
                <a:lnTo>
                  <a:pt x="238125" y="600075"/>
                </a:lnTo>
                <a:lnTo>
                  <a:pt x="304800" y="600075"/>
                </a:lnTo>
                <a:lnTo>
                  <a:pt x="266700" y="619125"/>
                </a:lnTo>
                <a:close/>
              </a:path>
              <a:path w="533400" h="1190625">
                <a:moveTo>
                  <a:pt x="219075" y="1190625"/>
                </a:moveTo>
                <a:lnTo>
                  <a:pt x="133350" y="1171575"/>
                </a:lnTo>
                <a:lnTo>
                  <a:pt x="133350" y="1076325"/>
                </a:lnTo>
                <a:lnTo>
                  <a:pt x="152400" y="1123950"/>
                </a:lnTo>
                <a:lnTo>
                  <a:pt x="228600" y="1171575"/>
                </a:lnTo>
                <a:lnTo>
                  <a:pt x="219075" y="11906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8700" y="4248150"/>
            <a:ext cx="8572500" cy="1095375"/>
          </a:xfrm>
          <a:custGeom>
            <a:avLst/>
            <a:gdLst/>
            <a:ahLst/>
            <a:cxnLst/>
            <a:rect l="l" t="t" r="r" b="b"/>
            <a:pathLst>
              <a:path w="8572500" h="1095375">
                <a:moveTo>
                  <a:pt x="2344510" y="809625"/>
                </a:moveTo>
                <a:lnTo>
                  <a:pt x="1933574" y="809625"/>
                </a:lnTo>
                <a:lnTo>
                  <a:pt x="1971674" y="800100"/>
                </a:lnTo>
                <a:lnTo>
                  <a:pt x="2057399" y="742950"/>
                </a:lnTo>
                <a:lnTo>
                  <a:pt x="2162174" y="704850"/>
                </a:lnTo>
                <a:lnTo>
                  <a:pt x="2181224" y="600075"/>
                </a:lnTo>
                <a:lnTo>
                  <a:pt x="2143124" y="476250"/>
                </a:lnTo>
                <a:lnTo>
                  <a:pt x="2143124" y="409575"/>
                </a:lnTo>
                <a:lnTo>
                  <a:pt x="2171699" y="352425"/>
                </a:lnTo>
                <a:lnTo>
                  <a:pt x="2162174" y="266700"/>
                </a:lnTo>
                <a:lnTo>
                  <a:pt x="2190749" y="209550"/>
                </a:lnTo>
                <a:lnTo>
                  <a:pt x="2295524" y="85725"/>
                </a:lnTo>
                <a:lnTo>
                  <a:pt x="2324099" y="85725"/>
                </a:lnTo>
                <a:lnTo>
                  <a:pt x="2352674" y="47625"/>
                </a:lnTo>
                <a:lnTo>
                  <a:pt x="2381249" y="47625"/>
                </a:lnTo>
                <a:lnTo>
                  <a:pt x="2409824" y="9525"/>
                </a:lnTo>
                <a:lnTo>
                  <a:pt x="2438399" y="0"/>
                </a:lnTo>
                <a:lnTo>
                  <a:pt x="2438399" y="38100"/>
                </a:lnTo>
                <a:lnTo>
                  <a:pt x="2409824" y="57150"/>
                </a:lnTo>
                <a:lnTo>
                  <a:pt x="2343149" y="76200"/>
                </a:lnTo>
                <a:lnTo>
                  <a:pt x="2305049" y="114300"/>
                </a:lnTo>
                <a:lnTo>
                  <a:pt x="2314574" y="190500"/>
                </a:lnTo>
                <a:lnTo>
                  <a:pt x="2257424" y="228600"/>
                </a:lnTo>
                <a:lnTo>
                  <a:pt x="2219324" y="314325"/>
                </a:lnTo>
                <a:lnTo>
                  <a:pt x="2285999" y="409575"/>
                </a:lnTo>
                <a:lnTo>
                  <a:pt x="2333624" y="552450"/>
                </a:lnTo>
                <a:lnTo>
                  <a:pt x="2352674" y="790575"/>
                </a:lnTo>
                <a:lnTo>
                  <a:pt x="2344510" y="809625"/>
                </a:lnTo>
                <a:close/>
              </a:path>
              <a:path w="8572500" h="1095375">
                <a:moveTo>
                  <a:pt x="1990724" y="666750"/>
                </a:moveTo>
                <a:lnTo>
                  <a:pt x="1971674" y="638175"/>
                </a:lnTo>
                <a:lnTo>
                  <a:pt x="1971674" y="600075"/>
                </a:lnTo>
                <a:lnTo>
                  <a:pt x="2000249" y="571500"/>
                </a:lnTo>
                <a:lnTo>
                  <a:pt x="2047874" y="561975"/>
                </a:lnTo>
                <a:lnTo>
                  <a:pt x="2057399" y="428625"/>
                </a:lnTo>
                <a:lnTo>
                  <a:pt x="2095499" y="381000"/>
                </a:lnTo>
                <a:lnTo>
                  <a:pt x="2143124" y="504825"/>
                </a:lnTo>
                <a:lnTo>
                  <a:pt x="2143124" y="542925"/>
                </a:lnTo>
                <a:lnTo>
                  <a:pt x="2152649" y="581025"/>
                </a:lnTo>
                <a:lnTo>
                  <a:pt x="2136321" y="638175"/>
                </a:lnTo>
                <a:lnTo>
                  <a:pt x="2047874" y="638175"/>
                </a:lnTo>
                <a:lnTo>
                  <a:pt x="1990724" y="666750"/>
                </a:lnTo>
                <a:close/>
              </a:path>
              <a:path w="8572500" h="1095375">
                <a:moveTo>
                  <a:pt x="1390649" y="676275"/>
                </a:moveTo>
                <a:lnTo>
                  <a:pt x="1266824" y="676275"/>
                </a:lnTo>
                <a:lnTo>
                  <a:pt x="1238249" y="657225"/>
                </a:lnTo>
                <a:lnTo>
                  <a:pt x="1228724" y="619125"/>
                </a:lnTo>
                <a:lnTo>
                  <a:pt x="1276349" y="619125"/>
                </a:lnTo>
                <a:lnTo>
                  <a:pt x="1314449" y="628650"/>
                </a:lnTo>
                <a:lnTo>
                  <a:pt x="1381124" y="628650"/>
                </a:lnTo>
                <a:lnTo>
                  <a:pt x="1390649" y="676275"/>
                </a:lnTo>
                <a:close/>
              </a:path>
              <a:path w="8572500" h="1095375">
                <a:moveTo>
                  <a:pt x="2076449" y="676275"/>
                </a:moveTo>
                <a:lnTo>
                  <a:pt x="2038349" y="676275"/>
                </a:lnTo>
                <a:lnTo>
                  <a:pt x="2047874" y="638175"/>
                </a:lnTo>
                <a:lnTo>
                  <a:pt x="2136321" y="638175"/>
                </a:lnTo>
                <a:lnTo>
                  <a:pt x="2133599" y="647700"/>
                </a:lnTo>
                <a:lnTo>
                  <a:pt x="2076449" y="676275"/>
                </a:lnTo>
                <a:close/>
              </a:path>
              <a:path w="8572500" h="1095375">
                <a:moveTo>
                  <a:pt x="2247899" y="952500"/>
                </a:moveTo>
                <a:lnTo>
                  <a:pt x="1276349" y="952500"/>
                </a:lnTo>
                <a:lnTo>
                  <a:pt x="1285874" y="904875"/>
                </a:lnTo>
                <a:lnTo>
                  <a:pt x="1257299" y="838200"/>
                </a:lnTo>
                <a:lnTo>
                  <a:pt x="1219199" y="828675"/>
                </a:lnTo>
                <a:lnTo>
                  <a:pt x="1190624" y="685800"/>
                </a:lnTo>
                <a:lnTo>
                  <a:pt x="1247774" y="704850"/>
                </a:lnTo>
                <a:lnTo>
                  <a:pt x="1297304" y="704850"/>
                </a:lnTo>
                <a:lnTo>
                  <a:pt x="1343024" y="742950"/>
                </a:lnTo>
                <a:lnTo>
                  <a:pt x="1352549" y="771525"/>
                </a:lnTo>
                <a:lnTo>
                  <a:pt x="1390649" y="781050"/>
                </a:lnTo>
                <a:lnTo>
                  <a:pt x="1762124" y="781050"/>
                </a:lnTo>
                <a:lnTo>
                  <a:pt x="1790699" y="800100"/>
                </a:lnTo>
                <a:lnTo>
                  <a:pt x="1924049" y="800100"/>
                </a:lnTo>
                <a:lnTo>
                  <a:pt x="1933574" y="809625"/>
                </a:lnTo>
                <a:lnTo>
                  <a:pt x="2344510" y="809625"/>
                </a:lnTo>
                <a:lnTo>
                  <a:pt x="2324099" y="857250"/>
                </a:lnTo>
                <a:lnTo>
                  <a:pt x="2285999" y="876300"/>
                </a:lnTo>
                <a:lnTo>
                  <a:pt x="2276474" y="914400"/>
                </a:lnTo>
                <a:lnTo>
                  <a:pt x="2247899" y="952500"/>
                </a:lnTo>
                <a:close/>
              </a:path>
              <a:path w="8572500" h="1095375">
                <a:moveTo>
                  <a:pt x="1688306" y="762000"/>
                </a:moveTo>
                <a:lnTo>
                  <a:pt x="1523999" y="762000"/>
                </a:lnTo>
                <a:lnTo>
                  <a:pt x="1562099" y="752475"/>
                </a:lnTo>
                <a:lnTo>
                  <a:pt x="1581149" y="685800"/>
                </a:lnTo>
                <a:lnTo>
                  <a:pt x="1600199" y="723900"/>
                </a:lnTo>
                <a:lnTo>
                  <a:pt x="1638299" y="742950"/>
                </a:lnTo>
                <a:lnTo>
                  <a:pt x="1674018" y="742950"/>
                </a:lnTo>
                <a:lnTo>
                  <a:pt x="1688306" y="762000"/>
                </a:lnTo>
                <a:close/>
              </a:path>
              <a:path w="8572500" h="1095375">
                <a:moveTo>
                  <a:pt x="1297304" y="704850"/>
                </a:moveTo>
                <a:lnTo>
                  <a:pt x="1247774" y="704850"/>
                </a:lnTo>
                <a:lnTo>
                  <a:pt x="1285874" y="695325"/>
                </a:lnTo>
                <a:lnTo>
                  <a:pt x="1297304" y="704850"/>
                </a:lnTo>
                <a:close/>
              </a:path>
              <a:path w="8572500" h="1095375">
                <a:moveTo>
                  <a:pt x="1762124" y="781050"/>
                </a:moveTo>
                <a:lnTo>
                  <a:pt x="1390649" y="781050"/>
                </a:lnTo>
                <a:lnTo>
                  <a:pt x="1495424" y="733425"/>
                </a:lnTo>
                <a:lnTo>
                  <a:pt x="1523999" y="762000"/>
                </a:lnTo>
                <a:lnTo>
                  <a:pt x="1688306" y="762000"/>
                </a:lnTo>
                <a:lnTo>
                  <a:pt x="1695449" y="771525"/>
                </a:lnTo>
                <a:lnTo>
                  <a:pt x="1762124" y="781050"/>
                </a:lnTo>
                <a:close/>
              </a:path>
              <a:path w="8572500" h="1095375">
                <a:moveTo>
                  <a:pt x="1674018" y="742950"/>
                </a:moveTo>
                <a:lnTo>
                  <a:pt x="1638299" y="742950"/>
                </a:lnTo>
                <a:lnTo>
                  <a:pt x="1666874" y="733425"/>
                </a:lnTo>
                <a:lnTo>
                  <a:pt x="1674018" y="742950"/>
                </a:lnTo>
                <a:close/>
              </a:path>
              <a:path w="8572500" h="1095375">
                <a:moveTo>
                  <a:pt x="1924049" y="800100"/>
                </a:moveTo>
                <a:lnTo>
                  <a:pt x="1790699" y="800100"/>
                </a:lnTo>
                <a:lnTo>
                  <a:pt x="1828799" y="733425"/>
                </a:lnTo>
                <a:lnTo>
                  <a:pt x="1847849" y="771525"/>
                </a:lnTo>
                <a:lnTo>
                  <a:pt x="1895474" y="771525"/>
                </a:lnTo>
                <a:lnTo>
                  <a:pt x="1924049" y="800100"/>
                </a:lnTo>
                <a:close/>
              </a:path>
              <a:path w="8572500" h="1095375">
                <a:moveTo>
                  <a:pt x="638174" y="800100"/>
                </a:moveTo>
                <a:lnTo>
                  <a:pt x="590549" y="790575"/>
                </a:lnTo>
                <a:lnTo>
                  <a:pt x="552449" y="762000"/>
                </a:lnTo>
                <a:lnTo>
                  <a:pt x="571499" y="742950"/>
                </a:lnTo>
                <a:lnTo>
                  <a:pt x="600074" y="771525"/>
                </a:lnTo>
                <a:lnTo>
                  <a:pt x="638174" y="800100"/>
                </a:lnTo>
                <a:close/>
              </a:path>
              <a:path w="8572500" h="1095375">
                <a:moveTo>
                  <a:pt x="742949" y="828675"/>
                </a:moveTo>
                <a:lnTo>
                  <a:pt x="704849" y="819150"/>
                </a:lnTo>
                <a:lnTo>
                  <a:pt x="676274" y="781050"/>
                </a:lnTo>
                <a:lnTo>
                  <a:pt x="685799" y="752475"/>
                </a:lnTo>
                <a:lnTo>
                  <a:pt x="714374" y="771525"/>
                </a:lnTo>
                <a:lnTo>
                  <a:pt x="781049" y="771525"/>
                </a:lnTo>
                <a:lnTo>
                  <a:pt x="742949" y="828675"/>
                </a:lnTo>
                <a:close/>
              </a:path>
              <a:path w="8572500" h="1095375">
                <a:moveTo>
                  <a:pt x="1895474" y="771525"/>
                </a:moveTo>
                <a:lnTo>
                  <a:pt x="1847849" y="771525"/>
                </a:lnTo>
                <a:lnTo>
                  <a:pt x="1885949" y="762000"/>
                </a:lnTo>
                <a:lnTo>
                  <a:pt x="1895474" y="771525"/>
                </a:lnTo>
                <a:close/>
              </a:path>
              <a:path w="8572500" h="1095375">
                <a:moveTo>
                  <a:pt x="938212" y="838200"/>
                </a:moveTo>
                <a:lnTo>
                  <a:pt x="847724" y="838200"/>
                </a:lnTo>
                <a:lnTo>
                  <a:pt x="914399" y="790575"/>
                </a:lnTo>
                <a:lnTo>
                  <a:pt x="938212" y="838200"/>
                </a:lnTo>
                <a:close/>
              </a:path>
              <a:path w="8572500" h="1095375">
                <a:moveTo>
                  <a:pt x="952499" y="866775"/>
                </a:moveTo>
                <a:lnTo>
                  <a:pt x="761999" y="866775"/>
                </a:lnTo>
                <a:lnTo>
                  <a:pt x="781049" y="838200"/>
                </a:lnTo>
                <a:lnTo>
                  <a:pt x="819149" y="819150"/>
                </a:lnTo>
                <a:lnTo>
                  <a:pt x="847724" y="838200"/>
                </a:lnTo>
                <a:lnTo>
                  <a:pt x="938212" y="838200"/>
                </a:lnTo>
                <a:lnTo>
                  <a:pt x="952499" y="866775"/>
                </a:lnTo>
                <a:close/>
              </a:path>
              <a:path w="8572500" h="1095375">
                <a:moveTo>
                  <a:pt x="2233612" y="971550"/>
                </a:moveTo>
                <a:lnTo>
                  <a:pt x="85724" y="971550"/>
                </a:lnTo>
                <a:lnTo>
                  <a:pt x="161924" y="923925"/>
                </a:lnTo>
                <a:lnTo>
                  <a:pt x="238124" y="914400"/>
                </a:lnTo>
                <a:lnTo>
                  <a:pt x="333374" y="847725"/>
                </a:lnTo>
                <a:lnTo>
                  <a:pt x="419099" y="847725"/>
                </a:lnTo>
                <a:lnTo>
                  <a:pt x="457199" y="866775"/>
                </a:lnTo>
                <a:lnTo>
                  <a:pt x="952499" y="866775"/>
                </a:lnTo>
                <a:lnTo>
                  <a:pt x="962024" y="885825"/>
                </a:lnTo>
                <a:lnTo>
                  <a:pt x="1012031" y="885825"/>
                </a:lnTo>
                <a:lnTo>
                  <a:pt x="1019174" y="895350"/>
                </a:lnTo>
                <a:lnTo>
                  <a:pt x="1057274" y="904875"/>
                </a:lnTo>
                <a:lnTo>
                  <a:pt x="1085849" y="933450"/>
                </a:lnTo>
                <a:lnTo>
                  <a:pt x="1238249" y="933450"/>
                </a:lnTo>
                <a:lnTo>
                  <a:pt x="1276349" y="952500"/>
                </a:lnTo>
                <a:lnTo>
                  <a:pt x="2247899" y="952500"/>
                </a:lnTo>
                <a:lnTo>
                  <a:pt x="2233612" y="971550"/>
                </a:lnTo>
                <a:close/>
              </a:path>
              <a:path w="8572500" h="1095375">
                <a:moveTo>
                  <a:pt x="600074" y="866775"/>
                </a:moveTo>
                <a:lnTo>
                  <a:pt x="457199" y="866775"/>
                </a:lnTo>
                <a:lnTo>
                  <a:pt x="523874" y="847725"/>
                </a:lnTo>
                <a:lnTo>
                  <a:pt x="600074" y="866775"/>
                </a:lnTo>
                <a:close/>
              </a:path>
              <a:path w="8572500" h="1095375">
                <a:moveTo>
                  <a:pt x="1012031" y="885825"/>
                </a:moveTo>
                <a:lnTo>
                  <a:pt x="962024" y="885825"/>
                </a:lnTo>
                <a:lnTo>
                  <a:pt x="990599" y="857250"/>
                </a:lnTo>
                <a:lnTo>
                  <a:pt x="1012031" y="885825"/>
                </a:lnTo>
                <a:close/>
              </a:path>
              <a:path w="8572500" h="1095375">
                <a:moveTo>
                  <a:pt x="1238249" y="933450"/>
                </a:moveTo>
                <a:lnTo>
                  <a:pt x="1085849" y="933450"/>
                </a:lnTo>
                <a:lnTo>
                  <a:pt x="1200149" y="914400"/>
                </a:lnTo>
                <a:lnTo>
                  <a:pt x="1238249" y="933450"/>
                </a:lnTo>
                <a:close/>
              </a:path>
              <a:path w="8572500" h="1095375">
                <a:moveTo>
                  <a:pt x="2085974" y="1095374"/>
                </a:moveTo>
                <a:lnTo>
                  <a:pt x="0" y="1095374"/>
                </a:lnTo>
                <a:lnTo>
                  <a:pt x="38099" y="1085850"/>
                </a:lnTo>
                <a:lnTo>
                  <a:pt x="38099" y="962025"/>
                </a:lnTo>
                <a:lnTo>
                  <a:pt x="76199" y="942975"/>
                </a:lnTo>
                <a:lnTo>
                  <a:pt x="85724" y="971550"/>
                </a:lnTo>
                <a:lnTo>
                  <a:pt x="2233612" y="971550"/>
                </a:lnTo>
                <a:lnTo>
                  <a:pt x="2219324" y="990600"/>
                </a:lnTo>
                <a:lnTo>
                  <a:pt x="2105024" y="1047750"/>
                </a:lnTo>
                <a:lnTo>
                  <a:pt x="2085974" y="1095374"/>
                </a:lnTo>
                <a:close/>
              </a:path>
              <a:path w="8572500" h="1095375">
                <a:moveTo>
                  <a:pt x="7712074" y="228600"/>
                </a:moveTo>
                <a:lnTo>
                  <a:pt x="7486649" y="228600"/>
                </a:lnTo>
                <a:lnTo>
                  <a:pt x="7543799" y="200025"/>
                </a:lnTo>
                <a:lnTo>
                  <a:pt x="7648574" y="190500"/>
                </a:lnTo>
                <a:lnTo>
                  <a:pt x="7658099" y="133350"/>
                </a:lnTo>
                <a:lnTo>
                  <a:pt x="7677149" y="142875"/>
                </a:lnTo>
                <a:lnTo>
                  <a:pt x="7686674" y="209550"/>
                </a:lnTo>
                <a:lnTo>
                  <a:pt x="7712074" y="228600"/>
                </a:lnTo>
                <a:close/>
              </a:path>
              <a:path w="8572500" h="1095375">
                <a:moveTo>
                  <a:pt x="7210424" y="257175"/>
                </a:moveTo>
                <a:lnTo>
                  <a:pt x="6705599" y="257175"/>
                </a:lnTo>
                <a:lnTo>
                  <a:pt x="6791324" y="142875"/>
                </a:lnTo>
                <a:lnTo>
                  <a:pt x="6877049" y="238125"/>
                </a:lnTo>
                <a:lnTo>
                  <a:pt x="7180791" y="238125"/>
                </a:lnTo>
                <a:lnTo>
                  <a:pt x="7210424" y="257175"/>
                </a:lnTo>
                <a:close/>
              </a:path>
              <a:path w="8572500" h="1095375">
                <a:moveTo>
                  <a:pt x="5648324" y="295275"/>
                </a:moveTo>
                <a:lnTo>
                  <a:pt x="5286374" y="295275"/>
                </a:lnTo>
                <a:lnTo>
                  <a:pt x="5324474" y="247650"/>
                </a:lnTo>
                <a:lnTo>
                  <a:pt x="5372099" y="238125"/>
                </a:lnTo>
                <a:lnTo>
                  <a:pt x="5400674" y="190500"/>
                </a:lnTo>
                <a:lnTo>
                  <a:pt x="5476874" y="161925"/>
                </a:lnTo>
                <a:lnTo>
                  <a:pt x="5553074" y="190500"/>
                </a:lnTo>
                <a:lnTo>
                  <a:pt x="5572124" y="247650"/>
                </a:lnTo>
                <a:lnTo>
                  <a:pt x="5591174" y="266700"/>
                </a:lnTo>
                <a:lnTo>
                  <a:pt x="5619749" y="266700"/>
                </a:lnTo>
                <a:lnTo>
                  <a:pt x="5648324" y="295275"/>
                </a:lnTo>
                <a:close/>
              </a:path>
              <a:path w="8572500" h="1095375">
                <a:moveTo>
                  <a:pt x="7180791" y="238125"/>
                </a:moveTo>
                <a:lnTo>
                  <a:pt x="6877049" y="238125"/>
                </a:lnTo>
                <a:lnTo>
                  <a:pt x="6991349" y="219075"/>
                </a:lnTo>
                <a:lnTo>
                  <a:pt x="7029449" y="180975"/>
                </a:lnTo>
                <a:lnTo>
                  <a:pt x="7077074" y="171450"/>
                </a:lnTo>
                <a:lnTo>
                  <a:pt x="7180791" y="238125"/>
                </a:lnTo>
                <a:close/>
              </a:path>
              <a:path w="8572500" h="1095375">
                <a:moveTo>
                  <a:pt x="6429374" y="257175"/>
                </a:moveTo>
                <a:lnTo>
                  <a:pt x="6353174" y="257175"/>
                </a:lnTo>
                <a:lnTo>
                  <a:pt x="6372224" y="238125"/>
                </a:lnTo>
                <a:lnTo>
                  <a:pt x="6381749" y="190500"/>
                </a:lnTo>
                <a:lnTo>
                  <a:pt x="6429374" y="257175"/>
                </a:lnTo>
                <a:close/>
              </a:path>
              <a:path w="8572500" h="1095375">
                <a:moveTo>
                  <a:pt x="7962899" y="257175"/>
                </a:moveTo>
                <a:lnTo>
                  <a:pt x="7277099" y="257175"/>
                </a:lnTo>
                <a:lnTo>
                  <a:pt x="7315199" y="209550"/>
                </a:lnTo>
                <a:lnTo>
                  <a:pt x="7439024" y="209550"/>
                </a:lnTo>
                <a:lnTo>
                  <a:pt x="7486649" y="228600"/>
                </a:lnTo>
                <a:lnTo>
                  <a:pt x="7712074" y="228600"/>
                </a:lnTo>
                <a:lnTo>
                  <a:pt x="7724774" y="238125"/>
                </a:lnTo>
                <a:lnTo>
                  <a:pt x="7943849" y="238125"/>
                </a:lnTo>
                <a:lnTo>
                  <a:pt x="7962899" y="257175"/>
                </a:lnTo>
                <a:close/>
              </a:path>
              <a:path w="8572500" h="1095375">
                <a:moveTo>
                  <a:pt x="8572500" y="657225"/>
                </a:moveTo>
                <a:lnTo>
                  <a:pt x="5895974" y="657225"/>
                </a:lnTo>
                <a:lnTo>
                  <a:pt x="5943599" y="609600"/>
                </a:lnTo>
                <a:lnTo>
                  <a:pt x="6000749" y="457200"/>
                </a:lnTo>
                <a:lnTo>
                  <a:pt x="6105524" y="419100"/>
                </a:lnTo>
                <a:lnTo>
                  <a:pt x="6143624" y="333375"/>
                </a:lnTo>
                <a:lnTo>
                  <a:pt x="6191249" y="304800"/>
                </a:lnTo>
                <a:lnTo>
                  <a:pt x="6219824" y="266700"/>
                </a:lnTo>
                <a:lnTo>
                  <a:pt x="6324599" y="247650"/>
                </a:lnTo>
                <a:lnTo>
                  <a:pt x="6353174" y="257175"/>
                </a:lnTo>
                <a:lnTo>
                  <a:pt x="7962899" y="257175"/>
                </a:lnTo>
                <a:lnTo>
                  <a:pt x="7953374" y="285750"/>
                </a:lnTo>
                <a:lnTo>
                  <a:pt x="8029574" y="342900"/>
                </a:lnTo>
                <a:lnTo>
                  <a:pt x="8134349" y="381000"/>
                </a:lnTo>
                <a:lnTo>
                  <a:pt x="8210549" y="381000"/>
                </a:lnTo>
                <a:lnTo>
                  <a:pt x="8248649" y="419100"/>
                </a:lnTo>
                <a:lnTo>
                  <a:pt x="8315324" y="438150"/>
                </a:lnTo>
                <a:lnTo>
                  <a:pt x="8324849" y="466725"/>
                </a:lnTo>
                <a:lnTo>
                  <a:pt x="8381999" y="514350"/>
                </a:lnTo>
                <a:lnTo>
                  <a:pt x="8505824" y="523875"/>
                </a:lnTo>
                <a:lnTo>
                  <a:pt x="8562974" y="542925"/>
                </a:lnTo>
                <a:lnTo>
                  <a:pt x="8572500" y="551259"/>
                </a:lnTo>
                <a:lnTo>
                  <a:pt x="8572500" y="657225"/>
                </a:lnTo>
                <a:close/>
              </a:path>
              <a:path w="8572500" h="1095375">
                <a:moveTo>
                  <a:pt x="5868760" y="314325"/>
                </a:moveTo>
                <a:lnTo>
                  <a:pt x="5667374" y="314325"/>
                </a:lnTo>
                <a:lnTo>
                  <a:pt x="5714999" y="304800"/>
                </a:lnTo>
                <a:lnTo>
                  <a:pt x="5734049" y="266700"/>
                </a:lnTo>
                <a:lnTo>
                  <a:pt x="5810249" y="304800"/>
                </a:lnTo>
                <a:lnTo>
                  <a:pt x="5867399" y="304800"/>
                </a:lnTo>
                <a:lnTo>
                  <a:pt x="5868760" y="314325"/>
                </a:lnTo>
                <a:close/>
              </a:path>
              <a:path w="8572500" h="1095375">
                <a:moveTo>
                  <a:pt x="5876924" y="447675"/>
                </a:moveTo>
                <a:lnTo>
                  <a:pt x="5048249" y="447675"/>
                </a:lnTo>
                <a:lnTo>
                  <a:pt x="5105399" y="381000"/>
                </a:lnTo>
                <a:lnTo>
                  <a:pt x="5257799" y="285750"/>
                </a:lnTo>
                <a:lnTo>
                  <a:pt x="5286374" y="295275"/>
                </a:lnTo>
                <a:lnTo>
                  <a:pt x="5648324" y="295275"/>
                </a:lnTo>
                <a:lnTo>
                  <a:pt x="5667374" y="314325"/>
                </a:lnTo>
                <a:lnTo>
                  <a:pt x="5868760" y="314325"/>
                </a:lnTo>
                <a:lnTo>
                  <a:pt x="5886449" y="438150"/>
                </a:lnTo>
                <a:lnTo>
                  <a:pt x="5876924" y="447675"/>
                </a:lnTo>
                <a:close/>
              </a:path>
              <a:path w="8572500" h="1095375">
                <a:moveTo>
                  <a:pt x="5838824" y="523875"/>
                </a:moveTo>
                <a:lnTo>
                  <a:pt x="4610099" y="523875"/>
                </a:lnTo>
                <a:lnTo>
                  <a:pt x="4638674" y="504825"/>
                </a:lnTo>
                <a:lnTo>
                  <a:pt x="4733924" y="504825"/>
                </a:lnTo>
                <a:lnTo>
                  <a:pt x="4867274" y="438150"/>
                </a:lnTo>
                <a:lnTo>
                  <a:pt x="4914899" y="352425"/>
                </a:lnTo>
                <a:lnTo>
                  <a:pt x="4943474" y="361950"/>
                </a:lnTo>
                <a:lnTo>
                  <a:pt x="4952999" y="390525"/>
                </a:lnTo>
                <a:lnTo>
                  <a:pt x="4981574" y="409575"/>
                </a:lnTo>
                <a:lnTo>
                  <a:pt x="5017769" y="409575"/>
                </a:lnTo>
                <a:lnTo>
                  <a:pt x="5048249" y="447675"/>
                </a:lnTo>
                <a:lnTo>
                  <a:pt x="5876924" y="447675"/>
                </a:lnTo>
                <a:lnTo>
                  <a:pt x="5838824" y="485775"/>
                </a:lnTo>
                <a:lnTo>
                  <a:pt x="5838824" y="523875"/>
                </a:lnTo>
                <a:close/>
              </a:path>
              <a:path w="8572500" h="1095375">
                <a:moveTo>
                  <a:pt x="8210549" y="381000"/>
                </a:moveTo>
                <a:lnTo>
                  <a:pt x="8162924" y="381000"/>
                </a:lnTo>
                <a:lnTo>
                  <a:pt x="8181974" y="352425"/>
                </a:lnTo>
                <a:lnTo>
                  <a:pt x="8210549" y="381000"/>
                </a:lnTo>
                <a:close/>
              </a:path>
              <a:path w="8572500" h="1095375">
                <a:moveTo>
                  <a:pt x="5017769" y="409575"/>
                </a:moveTo>
                <a:lnTo>
                  <a:pt x="4981574" y="409575"/>
                </a:lnTo>
                <a:lnTo>
                  <a:pt x="5010149" y="400050"/>
                </a:lnTo>
                <a:lnTo>
                  <a:pt x="5017769" y="409575"/>
                </a:lnTo>
                <a:close/>
              </a:path>
              <a:path w="8572500" h="1095375">
                <a:moveTo>
                  <a:pt x="5844539" y="600075"/>
                </a:moveTo>
                <a:lnTo>
                  <a:pt x="3990974" y="600075"/>
                </a:lnTo>
                <a:lnTo>
                  <a:pt x="4048124" y="552450"/>
                </a:lnTo>
                <a:lnTo>
                  <a:pt x="4171949" y="504825"/>
                </a:lnTo>
                <a:lnTo>
                  <a:pt x="4210049" y="457200"/>
                </a:lnTo>
                <a:lnTo>
                  <a:pt x="4229099" y="476250"/>
                </a:lnTo>
                <a:lnTo>
                  <a:pt x="4263117" y="476250"/>
                </a:lnTo>
                <a:lnTo>
                  <a:pt x="4295774" y="533400"/>
                </a:lnTo>
                <a:lnTo>
                  <a:pt x="5864542" y="533400"/>
                </a:lnTo>
                <a:lnTo>
                  <a:pt x="5844539" y="600075"/>
                </a:lnTo>
                <a:close/>
              </a:path>
              <a:path w="8572500" h="1095375">
                <a:moveTo>
                  <a:pt x="4595812" y="495300"/>
                </a:moveTo>
                <a:lnTo>
                  <a:pt x="4410074" y="495300"/>
                </a:lnTo>
                <a:lnTo>
                  <a:pt x="4429124" y="466725"/>
                </a:lnTo>
                <a:lnTo>
                  <a:pt x="4457699" y="457200"/>
                </a:lnTo>
                <a:lnTo>
                  <a:pt x="4581524" y="466725"/>
                </a:lnTo>
                <a:lnTo>
                  <a:pt x="4595812" y="495300"/>
                </a:lnTo>
                <a:close/>
              </a:path>
              <a:path w="8572500" h="1095375">
                <a:moveTo>
                  <a:pt x="4263117" y="476250"/>
                </a:moveTo>
                <a:lnTo>
                  <a:pt x="4229099" y="476250"/>
                </a:lnTo>
                <a:lnTo>
                  <a:pt x="4257674" y="466725"/>
                </a:lnTo>
                <a:lnTo>
                  <a:pt x="4263117" y="476250"/>
                </a:lnTo>
                <a:close/>
              </a:path>
              <a:path w="8572500" h="1095375">
                <a:moveTo>
                  <a:pt x="5864542" y="533400"/>
                </a:moveTo>
                <a:lnTo>
                  <a:pt x="4295774" y="533400"/>
                </a:lnTo>
                <a:lnTo>
                  <a:pt x="4362449" y="466725"/>
                </a:lnTo>
                <a:lnTo>
                  <a:pt x="4400549" y="466725"/>
                </a:lnTo>
                <a:lnTo>
                  <a:pt x="4410074" y="495300"/>
                </a:lnTo>
                <a:lnTo>
                  <a:pt x="4595812" y="495300"/>
                </a:lnTo>
                <a:lnTo>
                  <a:pt x="4610099" y="523875"/>
                </a:lnTo>
                <a:lnTo>
                  <a:pt x="5867399" y="523875"/>
                </a:lnTo>
                <a:lnTo>
                  <a:pt x="5864542" y="533400"/>
                </a:lnTo>
                <a:close/>
              </a:path>
              <a:path w="8572500" h="1095375">
                <a:moveTo>
                  <a:pt x="5841682" y="609600"/>
                </a:moveTo>
                <a:lnTo>
                  <a:pt x="3800474" y="609600"/>
                </a:lnTo>
                <a:lnTo>
                  <a:pt x="3809999" y="542925"/>
                </a:lnTo>
                <a:lnTo>
                  <a:pt x="3848099" y="552450"/>
                </a:lnTo>
                <a:lnTo>
                  <a:pt x="3848099" y="581025"/>
                </a:lnTo>
                <a:lnTo>
                  <a:pt x="3986212" y="581025"/>
                </a:lnTo>
                <a:lnTo>
                  <a:pt x="3990974" y="600075"/>
                </a:lnTo>
                <a:lnTo>
                  <a:pt x="5844539" y="600075"/>
                </a:lnTo>
                <a:lnTo>
                  <a:pt x="5841682" y="609600"/>
                </a:lnTo>
                <a:close/>
              </a:path>
              <a:path w="8572500" h="1095375">
                <a:moveTo>
                  <a:pt x="3986212" y="581025"/>
                </a:moveTo>
                <a:lnTo>
                  <a:pt x="3848099" y="581025"/>
                </a:lnTo>
                <a:lnTo>
                  <a:pt x="3981449" y="561975"/>
                </a:lnTo>
                <a:lnTo>
                  <a:pt x="3986212" y="581025"/>
                </a:lnTo>
                <a:close/>
              </a:path>
              <a:path w="8572500" h="1095375">
                <a:moveTo>
                  <a:pt x="8433434" y="1095374"/>
                </a:moveTo>
                <a:lnTo>
                  <a:pt x="3242733" y="1095374"/>
                </a:lnTo>
                <a:lnTo>
                  <a:pt x="3428999" y="1019175"/>
                </a:lnTo>
                <a:lnTo>
                  <a:pt x="3524249" y="933450"/>
                </a:lnTo>
                <a:lnTo>
                  <a:pt x="3571874" y="866775"/>
                </a:lnTo>
                <a:lnTo>
                  <a:pt x="3581399" y="828675"/>
                </a:lnTo>
                <a:lnTo>
                  <a:pt x="3552824" y="800100"/>
                </a:lnTo>
                <a:lnTo>
                  <a:pt x="3562349" y="762000"/>
                </a:lnTo>
                <a:lnTo>
                  <a:pt x="3667124" y="666750"/>
                </a:lnTo>
                <a:lnTo>
                  <a:pt x="3724274" y="571500"/>
                </a:lnTo>
                <a:lnTo>
                  <a:pt x="3752849" y="571500"/>
                </a:lnTo>
                <a:lnTo>
                  <a:pt x="3771899" y="600075"/>
                </a:lnTo>
                <a:lnTo>
                  <a:pt x="3800474" y="609600"/>
                </a:lnTo>
                <a:lnTo>
                  <a:pt x="5841682" y="609600"/>
                </a:lnTo>
                <a:lnTo>
                  <a:pt x="5838824" y="619125"/>
                </a:lnTo>
                <a:lnTo>
                  <a:pt x="5857874" y="647700"/>
                </a:lnTo>
                <a:lnTo>
                  <a:pt x="5895974" y="657225"/>
                </a:lnTo>
                <a:lnTo>
                  <a:pt x="8572500" y="657225"/>
                </a:lnTo>
                <a:lnTo>
                  <a:pt x="8572500" y="796289"/>
                </a:lnTo>
                <a:lnTo>
                  <a:pt x="8496299" y="857250"/>
                </a:lnTo>
                <a:lnTo>
                  <a:pt x="8429624" y="1057275"/>
                </a:lnTo>
                <a:lnTo>
                  <a:pt x="8433434" y="10953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96100" y="35337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47625"/>
                </a:moveTo>
                <a:lnTo>
                  <a:pt x="0" y="0"/>
                </a:lnTo>
                <a:lnTo>
                  <a:pt x="47625" y="19050"/>
                </a:lnTo>
                <a:lnTo>
                  <a:pt x="38100" y="38100"/>
                </a:lnTo>
                <a:lnTo>
                  <a:pt x="0" y="4762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86075" y="1257300"/>
            <a:ext cx="57150" cy="95250"/>
          </a:xfrm>
          <a:custGeom>
            <a:avLst/>
            <a:gdLst/>
            <a:ahLst/>
            <a:cxnLst/>
            <a:rect l="l" t="t" r="r" b="b"/>
            <a:pathLst>
              <a:path w="57150" h="95250">
                <a:moveTo>
                  <a:pt x="38100" y="95250"/>
                </a:moveTo>
                <a:lnTo>
                  <a:pt x="19050" y="76200"/>
                </a:lnTo>
                <a:lnTo>
                  <a:pt x="28575" y="57150"/>
                </a:lnTo>
                <a:lnTo>
                  <a:pt x="38100" y="85725"/>
                </a:lnTo>
                <a:lnTo>
                  <a:pt x="38100" y="95250"/>
                </a:lnTo>
                <a:close/>
              </a:path>
              <a:path w="57150" h="95250">
                <a:moveTo>
                  <a:pt x="47625" y="38100"/>
                </a:moveTo>
                <a:lnTo>
                  <a:pt x="38100" y="0"/>
                </a:lnTo>
                <a:lnTo>
                  <a:pt x="57150" y="9525"/>
                </a:lnTo>
                <a:lnTo>
                  <a:pt x="47625" y="38100"/>
                </a:lnTo>
                <a:close/>
              </a:path>
              <a:path w="57150" h="95250">
                <a:moveTo>
                  <a:pt x="38100" y="19050"/>
                </a:moveTo>
                <a:lnTo>
                  <a:pt x="0" y="9525"/>
                </a:lnTo>
                <a:lnTo>
                  <a:pt x="38100" y="9525"/>
                </a:lnTo>
                <a:lnTo>
                  <a:pt x="38100" y="1905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09850" y="1504950"/>
            <a:ext cx="28575" cy="76200"/>
          </a:xfrm>
          <a:custGeom>
            <a:avLst/>
            <a:gdLst/>
            <a:ahLst/>
            <a:cxnLst/>
            <a:rect l="l" t="t" r="r" b="b"/>
            <a:pathLst>
              <a:path w="28575" h="76200">
                <a:moveTo>
                  <a:pt x="9525" y="76200"/>
                </a:moveTo>
                <a:lnTo>
                  <a:pt x="0" y="47625"/>
                </a:lnTo>
                <a:lnTo>
                  <a:pt x="0" y="28575"/>
                </a:lnTo>
                <a:lnTo>
                  <a:pt x="19050" y="0"/>
                </a:lnTo>
                <a:lnTo>
                  <a:pt x="28575" y="47625"/>
                </a:lnTo>
                <a:lnTo>
                  <a:pt x="9525" y="762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43250" y="2286000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323850" h="371475">
                <a:moveTo>
                  <a:pt x="114300" y="38100"/>
                </a:moveTo>
                <a:lnTo>
                  <a:pt x="38100" y="38100"/>
                </a:lnTo>
                <a:lnTo>
                  <a:pt x="76200" y="0"/>
                </a:lnTo>
                <a:lnTo>
                  <a:pt x="114300" y="0"/>
                </a:lnTo>
                <a:lnTo>
                  <a:pt x="114300" y="38100"/>
                </a:lnTo>
                <a:close/>
              </a:path>
              <a:path w="323850" h="371475">
                <a:moveTo>
                  <a:pt x="47625" y="371475"/>
                </a:moveTo>
                <a:lnTo>
                  <a:pt x="19050" y="295275"/>
                </a:lnTo>
                <a:lnTo>
                  <a:pt x="28575" y="266700"/>
                </a:lnTo>
                <a:lnTo>
                  <a:pt x="0" y="219075"/>
                </a:lnTo>
                <a:lnTo>
                  <a:pt x="19050" y="190500"/>
                </a:lnTo>
                <a:lnTo>
                  <a:pt x="9525" y="142875"/>
                </a:lnTo>
                <a:lnTo>
                  <a:pt x="28575" y="76200"/>
                </a:lnTo>
                <a:lnTo>
                  <a:pt x="0" y="28575"/>
                </a:lnTo>
                <a:lnTo>
                  <a:pt x="38100" y="38100"/>
                </a:lnTo>
                <a:lnTo>
                  <a:pt x="114300" y="38100"/>
                </a:lnTo>
                <a:lnTo>
                  <a:pt x="114300" y="47625"/>
                </a:lnTo>
                <a:lnTo>
                  <a:pt x="142875" y="76200"/>
                </a:lnTo>
                <a:lnTo>
                  <a:pt x="171450" y="76200"/>
                </a:lnTo>
                <a:lnTo>
                  <a:pt x="247650" y="114300"/>
                </a:lnTo>
                <a:lnTo>
                  <a:pt x="257175" y="180975"/>
                </a:lnTo>
                <a:lnTo>
                  <a:pt x="304800" y="180975"/>
                </a:lnTo>
                <a:lnTo>
                  <a:pt x="323850" y="219075"/>
                </a:lnTo>
                <a:lnTo>
                  <a:pt x="317046" y="266700"/>
                </a:lnTo>
                <a:lnTo>
                  <a:pt x="285750" y="266700"/>
                </a:lnTo>
                <a:lnTo>
                  <a:pt x="209550" y="276225"/>
                </a:lnTo>
                <a:lnTo>
                  <a:pt x="192881" y="342900"/>
                </a:lnTo>
                <a:lnTo>
                  <a:pt x="85725" y="342900"/>
                </a:lnTo>
                <a:lnTo>
                  <a:pt x="47625" y="371475"/>
                </a:lnTo>
                <a:close/>
              </a:path>
              <a:path w="323850" h="371475">
                <a:moveTo>
                  <a:pt x="314325" y="285750"/>
                </a:moveTo>
                <a:lnTo>
                  <a:pt x="285750" y="266700"/>
                </a:lnTo>
                <a:lnTo>
                  <a:pt x="317046" y="266700"/>
                </a:lnTo>
                <a:lnTo>
                  <a:pt x="314325" y="285750"/>
                </a:lnTo>
                <a:close/>
              </a:path>
              <a:path w="323850" h="371475">
                <a:moveTo>
                  <a:pt x="142875" y="371475"/>
                </a:moveTo>
                <a:lnTo>
                  <a:pt x="123825" y="342900"/>
                </a:lnTo>
                <a:lnTo>
                  <a:pt x="152400" y="342900"/>
                </a:lnTo>
                <a:lnTo>
                  <a:pt x="142875" y="371475"/>
                </a:lnTo>
                <a:close/>
              </a:path>
              <a:path w="323850" h="371475">
                <a:moveTo>
                  <a:pt x="190500" y="352425"/>
                </a:moveTo>
                <a:lnTo>
                  <a:pt x="180975" y="342900"/>
                </a:lnTo>
                <a:lnTo>
                  <a:pt x="192881" y="342900"/>
                </a:lnTo>
                <a:lnTo>
                  <a:pt x="190500" y="3524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28950" y="1876425"/>
            <a:ext cx="1057275" cy="1114425"/>
          </a:xfrm>
          <a:custGeom>
            <a:avLst/>
            <a:gdLst/>
            <a:ahLst/>
            <a:cxnLst/>
            <a:rect l="l" t="t" r="r" b="b"/>
            <a:pathLst>
              <a:path w="1057275" h="1114425">
                <a:moveTo>
                  <a:pt x="390525" y="38100"/>
                </a:moveTo>
                <a:lnTo>
                  <a:pt x="295275" y="38100"/>
                </a:lnTo>
                <a:lnTo>
                  <a:pt x="352425" y="19050"/>
                </a:lnTo>
                <a:lnTo>
                  <a:pt x="352425" y="0"/>
                </a:lnTo>
                <a:lnTo>
                  <a:pt x="371475" y="0"/>
                </a:lnTo>
                <a:lnTo>
                  <a:pt x="390525" y="38100"/>
                </a:lnTo>
                <a:close/>
              </a:path>
              <a:path w="1057275" h="1114425">
                <a:moveTo>
                  <a:pt x="133350" y="447675"/>
                </a:moveTo>
                <a:lnTo>
                  <a:pt x="85725" y="447675"/>
                </a:lnTo>
                <a:lnTo>
                  <a:pt x="95250" y="400050"/>
                </a:lnTo>
                <a:lnTo>
                  <a:pt x="19050" y="400050"/>
                </a:lnTo>
                <a:lnTo>
                  <a:pt x="0" y="342900"/>
                </a:lnTo>
                <a:lnTo>
                  <a:pt x="28575" y="285750"/>
                </a:lnTo>
                <a:lnTo>
                  <a:pt x="104775" y="257175"/>
                </a:lnTo>
                <a:lnTo>
                  <a:pt x="123825" y="171450"/>
                </a:lnTo>
                <a:lnTo>
                  <a:pt x="104775" y="152400"/>
                </a:lnTo>
                <a:lnTo>
                  <a:pt x="104775" y="123825"/>
                </a:lnTo>
                <a:lnTo>
                  <a:pt x="228600" y="123825"/>
                </a:lnTo>
                <a:lnTo>
                  <a:pt x="285750" y="85725"/>
                </a:lnTo>
                <a:lnTo>
                  <a:pt x="257175" y="76200"/>
                </a:lnTo>
                <a:lnTo>
                  <a:pt x="247650" y="28575"/>
                </a:lnTo>
                <a:lnTo>
                  <a:pt x="295275" y="38100"/>
                </a:lnTo>
                <a:lnTo>
                  <a:pt x="390525" y="38100"/>
                </a:lnTo>
                <a:lnTo>
                  <a:pt x="371475" y="66675"/>
                </a:lnTo>
                <a:lnTo>
                  <a:pt x="400050" y="104775"/>
                </a:lnTo>
                <a:lnTo>
                  <a:pt x="642937" y="104775"/>
                </a:lnTo>
                <a:lnTo>
                  <a:pt x="628650" y="133350"/>
                </a:lnTo>
                <a:lnTo>
                  <a:pt x="685800" y="152400"/>
                </a:lnTo>
                <a:lnTo>
                  <a:pt x="685800" y="180975"/>
                </a:lnTo>
                <a:lnTo>
                  <a:pt x="781050" y="180975"/>
                </a:lnTo>
                <a:lnTo>
                  <a:pt x="800100" y="200025"/>
                </a:lnTo>
                <a:lnTo>
                  <a:pt x="790575" y="219075"/>
                </a:lnTo>
                <a:lnTo>
                  <a:pt x="914400" y="219075"/>
                </a:lnTo>
                <a:lnTo>
                  <a:pt x="990600" y="276225"/>
                </a:lnTo>
                <a:lnTo>
                  <a:pt x="1038225" y="285750"/>
                </a:lnTo>
                <a:lnTo>
                  <a:pt x="1057275" y="323850"/>
                </a:lnTo>
                <a:lnTo>
                  <a:pt x="1038225" y="409575"/>
                </a:lnTo>
                <a:lnTo>
                  <a:pt x="190500" y="409575"/>
                </a:lnTo>
                <a:lnTo>
                  <a:pt x="133350" y="447675"/>
                </a:lnTo>
                <a:close/>
              </a:path>
              <a:path w="1057275" h="1114425">
                <a:moveTo>
                  <a:pt x="628650" y="95250"/>
                </a:moveTo>
                <a:lnTo>
                  <a:pt x="485775" y="95250"/>
                </a:lnTo>
                <a:lnTo>
                  <a:pt x="485775" y="76200"/>
                </a:lnTo>
                <a:lnTo>
                  <a:pt x="581025" y="76200"/>
                </a:lnTo>
                <a:lnTo>
                  <a:pt x="600075" y="28575"/>
                </a:lnTo>
                <a:lnTo>
                  <a:pt x="619125" y="47625"/>
                </a:lnTo>
                <a:lnTo>
                  <a:pt x="628650" y="95250"/>
                </a:lnTo>
                <a:close/>
              </a:path>
              <a:path w="1057275" h="1114425">
                <a:moveTo>
                  <a:pt x="200025" y="123825"/>
                </a:moveTo>
                <a:lnTo>
                  <a:pt x="123825" y="123825"/>
                </a:lnTo>
                <a:lnTo>
                  <a:pt x="104775" y="114300"/>
                </a:lnTo>
                <a:lnTo>
                  <a:pt x="104775" y="95250"/>
                </a:lnTo>
                <a:lnTo>
                  <a:pt x="171450" y="85725"/>
                </a:lnTo>
                <a:lnTo>
                  <a:pt x="180975" y="114300"/>
                </a:lnTo>
                <a:lnTo>
                  <a:pt x="195262" y="114300"/>
                </a:lnTo>
                <a:lnTo>
                  <a:pt x="200025" y="123825"/>
                </a:lnTo>
                <a:close/>
              </a:path>
              <a:path w="1057275" h="1114425">
                <a:moveTo>
                  <a:pt x="642937" y="104775"/>
                </a:moveTo>
                <a:lnTo>
                  <a:pt x="400050" y="104775"/>
                </a:lnTo>
                <a:lnTo>
                  <a:pt x="447675" y="85725"/>
                </a:lnTo>
                <a:lnTo>
                  <a:pt x="485775" y="95250"/>
                </a:lnTo>
                <a:lnTo>
                  <a:pt x="647700" y="95250"/>
                </a:lnTo>
                <a:lnTo>
                  <a:pt x="642937" y="104775"/>
                </a:lnTo>
                <a:close/>
              </a:path>
              <a:path w="1057275" h="1114425">
                <a:moveTo>
                  <a:pt x="195262" y="114300"/>
                </a:moveTo>
                <a:lnTo>
                  <a:pt x="180975" y="114300"/>
                </a:lnTo>
                <a:lnTo>
                  <a:pt x="190500" y="104775"/>
                </a:lnTo>
                <a:lnTo>
                  <a:pt x="195262" y="114300"/>
                </a:lnTo>
                <a:close/>
              </a:path>
              <a:path w="1057275" h="1114425">
                <a:moveTo>
                  <a:pt x="781050" y="180975"/>
                </a:moveTo>
                <a:lnTo>
                  <a:pt x="685800" y="180975"/>
                </a:lnTo>
                <a:lnTo>
                  <a:pt x="704850" y="161925"/>
                </a:lnTo>
                <a:lnTo>
                  <a:pt x="781050" y="180975"/>
                </a:lnTo>
                <a:close/>
              </a:path>
              <a:path w="1057275" h="1114425">
                <a:moveTo>
                  <a:pt x="47625" y="419100"/>
                </a:moveTo>
                <a:lnTo>
                  <a:pt x="38100" y="400050"/>
                </a:lnTo>
                <a:lnTo>
                  <a:pt x="95250" y="400050"/>
                </a:lnTo>
                <a:lnTo>
                  <a:pt x="47625" y="419100"/>
                </a:lnTo>
                <a:close/>
              </a:path>
              <a:path w="1057275" h="1114425">
                <a:moveTo>
                  <a:pt x="523875" y="866775"/>
                </a:moveTo>
                <a:lnTo>
                  <a:pt x="533400" y="809625"/>
                </a:lnTo>
                <a:lnTo>
                  <a:pt x="504825" y="809625"/>
                </a:lnTo>
                <a:lnTo>
                  <a:pt x="485775" y="762000"/>
                </a:lnTo>
                <a:lnTo>
                  <a:pt x="428625" y="752475"/>
                </a:lnTo>
                <a:lnTo>
                  <a:pt x="438150" y="628650"/>
                </a:lnTo>
                <a:lnTo>
                  <a:pt x="419100" y="619125"/>
                </a:lnTo>
                <a:lnTo>
                  <a:pt x="419100" y="590550"/>
                </a:lnTo>
                <a:lnTo>
                  <a:pt x="371475" y="590550"/>
                </a:lnTo>
                <a:lnTo>
                  <a:pt x="371475" y="542925"/>
                </a:lnTo>
                <a:lnTo>
                  <a:pt x="342900" y="514350"/>
                </a:lnTo>
                <a:lnTo>
                  <a:pt x="257175" y="485775"/>
                </a:lnTo>
                <a:lnTo>
                  <a:pt x="228600" y="457200"/>
                </a:lnTo>
                <a:lnTo>
                  <a:pt x="228600" y="409575"/>
                </a:lnTo>
                <a:lnTo>
                  <a:pt x="1038225" y="409575"/>
                </a:lnTo>
                <a:lnTo>
                  <a:pt x="942975" y="523875"/>
                </a:lnTo>
                <a:lnTo>
                  <a:pt x="942975" y="619125"/>
                </a:lnTo>
                <a:lnTo>
                  <a:pt x="923925" y="647700"/>
                </a:lnTo>
                <a:lnTo>
                  <a:pt x="923925" y="685800"/>
                </a:lnTo>
                <a:lnTo>
                  <a:pt x="895350" y="723900"/>
                </a:lnTo>
                <a:lnTo>
                  <a:pt x="895350" y="752475"/>
                </a:lnTo>
                <a:lnTo>
                  <a:pt x="866775" y="762000"/>
                </a:lnTo>
                <a:lnTo>
                  <a:pt x="866775" y="781050"/>
                </a:lnTo>
                <a:lnTo>
                  <a:pt x="790575" y="790575"/>
                </a:lnTo>
                <a:lnTo>
                  <a:pt x="704850" y="838200"/>
                </a:lnTo>
                <a:lnTo>
                  <a:pt x="692150" y="857250"/>
                </a:lnTo>
                <a:lnTo>
                  <a:pt x="533400" y="857250"/>
                </a:lnTo>
                <a:lnTo>
                  <a:pt x="523875" y="866775"/>
                </a:lnTo>
                <a:close/>
              </a:path>
              <a:path w="1057275" h="1114425">
                <a:moveTo>
                  <a:pt x="552450" y="1114425"/>
                </a:moveTo>
                <a:lnTo>
                  <a:pt x="542925" y="1095375"/>
                </a:lnTo>
                <a:lnTo>
                  <a:pt x="561975" y="1085850"/>
                </a:lnTo>
                <a:lnTo>
                  <a:pt x="542925" y="1057275"/>
                </a:lnTo>
                <a:lnTo>
                  <a:pt x="457200" y="1000125"/>
                </a:lnTo>
                <a:lnTo>
                  <a:pt x="438150" y="1000125"/>
                </a:lnTo>
                <a:lnTo>
                  <a:pt x="542925" y="904875"/>
                </a:lnTo>
                <a:lnTo>
                  <a:pt x="542925" y="876300"/>
                </a:lnTo>
                <a:lnTo>
                  <a:pt x="533400" y="857250"/>
                </a:lnTo>
                <a:lnTo>
                  <a:pt x="692150" y="857250"/>
                </a:lnTo>
                <a:lnTo>
                  <a:pt x="685800" y="866775"/>
                </a:lnTo>
                <a:lnTo>
                  <a:pt x="685800" y="942975"/>
                </a:lnTo>
                <a:lnTo>
                  <a:pt x="552450" y="11144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81325" y="2505075"/>
            <a:ext cx="238125" cy="1333500"/>
          </a:xfrm>
          <a:custGeom>
            <a:avLst/>
            <a:gdLst/>
            <a:ahLst/>
            <a:cxnLst/>
            <a:rect l="l" t="t" r="r" b="b"/>
            <a:pathLst>
              <a:path w="238125" h="1333500">
                <a:moveTo>
                  <a:pt x="47625" y="819150"/>
                </a:moveTo>
                <a:lnTo>
                  <a:pt x="38100" y="762000"/>
                </a:lnTo>
                <a:lnTo>
                  <a:pt x="47625" y="695325"/>
                </a:lnTo>
                <a:lnTo>
                  <a:pt x="66675" y="676275"/>
                </a:lnTo>
                <a:lnTo>
                  <a:pt x="57150" y="600075"/>
                </a:lnTo>
                <a:lnTo>
                  <a:pt x="114300" y="447675"/>
                </a:lnTo>
                <a:lnTo>
                  <a:pt x="104775" y="400050"/>
                </a:lnTo>
                <a:lnTo>
                  <a:pt x="152400" y="104775"/>
                </a:lnTo>
                <a:lnTo>
                  <a:pt x="142875" y="19050"/>
                </a:lnTo>
                <a:lnTo>
                  <a:pt x="161925" y="0"/>
                </a:lnTo>
                <a:lnTo>
                  <a:pt x="190500" y="47625"/>
                </a:lnTo>
                <a:lnTo>
                  <a:pt x="180975" y="76200"/>
                </a:lnTo>
                <a:lnTo>
                  <a:pt x="200025" y="114300"/>
                </a:lnTo>
                <a:lnTo>
                  <a:pt x="209550" y="152400"/>
                </a:lnTo>
                <a:lnTo>
                  <a:pt x="226218" y="152400"/>
                </a:lnTo>
                <a:lnTo>
                  <a:pt x="219075" y="180975"/>
                </a:lnTo>
                <a:lnTo>
                  <a:pt x="190500" y="200025"/>
                </a:lnTo>
                <a:lnTo>
                  <a:pt x="200025" y="266700"/>
                </a:lnTo>
                <a:lnTo>
                  <a:pt x="152400" y="342900"/>
                </a:lnTo>
                <a:lnTo>
                  <a:pt x="152400" y="381000"/>
                </a:lnTo>
                <a:lnTo>
                  <a:pt x="133350" y="409575"/>
                </a:lnTo>
                <a:lnTo>
                  <a:pt x="152400" y="504825"/>
                </a:lnTo>
                <a:lnTo>
                  <a:pt x="142875" y="561975"/>
                </a:lnTo>
                <a:lnTo>
                  <a:pt x="123825" y="581025"/>
                </a:lnTo>
                <a:lnTo>
                  <a:pt x="133350" y="647700"/>
                </a:lnTo>
                <a:lnTo>
                  <a:pt x="114300" y="657225"/>
                </a:lnTo>
                <a:lnTo>
                  <a:pt x="95250" y="723900"/>
                </a:lnTo>
                <a:lnTo>
                  <a:pt x="95250" y="771525"/>
                </a:lnTo>
                <a:lnTo>
                  <a:pt x="57150" y="771525"/>
                </a:lnTo>
                <a:lnTo>
                  <a:pt x="47625" y="819150"/>
                </a:lnTo>
                <a:close/>
              </a:path>
              <a:path w="238125" h="1333500">
                <a:moveTo>
                  <a:pt x="226218" y="152400"/>
                </a:moveTo>
                <a:lnTo>
                  <a:pt x="209550" y="152400"/>
                </a:lnTo>
                <a:lnTo>
                  <a:pt x="228600" y="142875"/>
                </a:lnTo>
                <a:lnTo>
                  <a:pt x="226218" y="152400"/>
                </a:lnTo>
                <a:close/>
              </a:path>
              <a:path w="238125" h="1333500">
                <a:moveTo>
                  <a:pt x="114300" y="857250"/>
                </a:moveTo>
                <a:lnTo>
                  <a:pt x="66675" y="857250"/>
                </a:lnTo>
                <a:lnTo>
                  <a:pt x="76200" y="781050"/>
                </a:lnTo>
                <a:lnTo>
                  <a:pt x="57150" y="771525"/>
                </a:lnTo>
                <a:lnTo>
                  <a:pt x="95250" y="771525"/>
                </a:lnTo>
                <a:lnTo>
                  <a:pt x="95250" y="819150"/>
                </a:lnTo>
                <a:lnTo>
                  <a:pt x="114300" y="838200"/>
                </a:lnTo>
                <a:lnTo>
                  <a:pt x="114300" y="857250"/>
                </a:lnTo>
                <a:close/>
              </a:path>
              <a:path w="238125" h="1333500">
                <a:moveTo>
                  <a:pt x="114300" y="1257300"/>
                </a:moveTo>
                <a:lnTo>
                  <a:pt x="19050" y="1181100"/>
                </a:lnTo>
                <a:lnTo>
                  <a:pt x="0" y="1028700"/>
                </a:lnTo>
                <a:lnTo>
                  <a:pt x="9525" y="990600"/>
                </a:lnTo>
                <a:lnTo>
                  <a:pt x="38100" y="962025"/>
                </a:lnTo>
                <a:lnTo>
                  <a:pt x="0" y="942975"/>
                </a:lnTo>
                <a:lnTo>
                  <a:pt x="28575" y="914400"/>
                </a:lnTo>
                <a:lnTo>
                  <a:pt x="38100" y="847725"/>
                </a:lnTo>
                <a:lnTo>
                  <a:pt x="66675" y="857250"/>
                </a:lnTo>
                <a:lnTo>
                  <a:pt x="114300" y="857250"/>
                </a:lnTo>
                <a:lnTo>
                  <a:pt x="114300" y="876300"/>
                </a:lnTo>
                <a:lnTo>
                  <a:pt x="85725" y="1009650"/>
                </a:lnTo>
                <a:lnTo>
                  <a:pt x="57150" y="1057275"/>
                </a:lnTo>
                <a:lnTo>
                  <a:pt x="57150" y="1095375"/>
                </a:lnTo>
                <a:lnTo>
                  <a:pt x="66675" y="1114425"/>
                </a:lnTo>
                <a:lnTo>
                  <a:pt x="85725" y="1114425"/>
                </a:lnTo>
                <a:lnTo>
                  <a:pt x="95250" y="1171575"/>
                </a:lnTo>
                <a:lnTo>
                  <a:pt x="190500" y="1181100"/>
                </a:lnTo>
                <a:lnTo>
                  <a:pt x="161925" y="1181100"/>
                </a:lnTo>
                <a:lnTo>
                  <a:pt x="123825" y="1209675"/>
                </a:lnTo>
                <a:lnTo>
                  <a:pt x="114300" y="1257300"/>
                </a:lnTo>
                <a:close/>
              </a:path>
              <a:path w="238125" h="1333500">
                <a:moveTo>
                  <a:pt x="190500" y="1266825"/>
                </a:moveTo>
                <a:lnTo>
                  <a:pt x="123825" y="1266825"/>
                </a:lnTo>
                <a:lnTo>
                  <a:pt x="142875" y="1209675"/>
                </a:lnTo>
                <a:lnTo>
                  <a:pt x="171450" y="1190625"/>
                </a:lnTo>
                <a:lnTo>
                  <a:pt x="190500" y="1200150"/>
                </a:lnTo>
                <a:lnTo>
                  <a:pt x="190500" y="1266825"/>
                </a:lnTo>
                <a:close/>
              </a:path>
              <a:path w="238125" h="1333500">
                <a:moveTo>
                  <a:pt x="200025" y="1333500"/>
                </a:moveTo>
                <a:lnTo>
                  <a:pt x="171450" y="1333500"/>
                </a:lnTo>
                <a:lnTo>
                  <a:pt x="85725" y="1285875"/>
                </a:lnTo>
                <a:lnTo>
                  <a:pt x="28575" y="1209675"/>
                </a:lnTo>
                <a:lnTo>
                  <a:pt x="123825" y="1266825"/>
                </a:lnTo>
                <a:lnTo>
                  <a:pt x="190500" y="1266825"/>
                </a:lnTo>
                <a:lnTo>
                  <a:pt x="190500" y="1295400"/>
                </a:lnTo>
                <a:lnTo>
                  <a:pt x="238125" y="1304925"/>
                </a:lnTo>
                <a:lnTo>
                  <a:pt x="200025" y="13335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86075" y="1676400"/>
            <a:ext cx="333375" cy="457200"/>
          </a:xfrm>
          <a:custGeom>
            <a:avLst/>
            <a:gdLst/>
            <a:ahLst/>
            <a:cxnLst/>
            <a:rect l="l" t="t" r="r" b="b"/>
            <a:pathLst>
              <a:path w="333375" h="457200">
                <a:moveTo>
                  <a:pt x="161925" y="409575"/>
                </a:moveTo>
                <a:lnTo>
                  <a:pt x="104775" y="342900"/>
                </a:lnTo>
                <a:lnTo>
                  <a:pt x="47625" y="333375"/>
                </a:lnTo>
                <a:lnTo>
                  <a:pt x="0" y="295275"/>
                </a:lnTo>
                <a:lnTo>
                  <a:pt x="57150" y="238125"/>
                </a:lnTo>
                <a:lnTo>
                  <a:pt x="38100" y="190500"/>
                </a:lnTo>
                <a:lnTo>
                  <a:pt x="47625" y="161925"/>
                </a:lnTo>
                <a:lnTo>
                  <a:pt x="28575" y="142875"/>
                </a:lnTo>
                <a:lnTo>
                  <a:pt x="114300" y="38100"/>
                </a:lnTo>
                <a:lnTo>
                  <a:pt x="152400" y="38100"/>
                </a:lnTo>
                <a:lnTo>
                  <a:pt x="200025" y="0"/>
                </a:lnTo>
                <a:lnTo>
                  <a:pt x="209550" y="9525"/>
                </a:lnTo>
                <a:lnTo>
                  <a:pt x="171450" y="47625"/>
                </a:lnTo>
                <a:lnTo>
                  <a:pt x="152400" y="95250"/>
                </a:lnTo>
                <a:lnTo>
                  <a:pt x="171450" y="95250"/>
                </a:lnTo>
                <a:lnTo>
                  <a:pt x="190500" y="142875"/>
                </a:lnTo>
                <a:lnTo>
                  <a:pt x="247650" y="152400"/>
                </a:lnTo>
                <a:lnTo>
                  <a:pt x="266700" y="180975"/>
                </a:lnTo>
                <a:lnTo>
                  <a:pt x="314325" y="180975"/>
                </a:lnTo>
                <a:lnTo>
                  <a:pt x="304800" y="219075"/>
                </a:lnTo>
                <a:lnTo>
                  <a:pt x="323850" y="257175"/>
                </a:lnTo>
                <a:lnTo>
                  <a:pt x="304800" y="266700"/>
                </a:lnTo>
                <a:lnTo>
                  <a:pt x="319087" y="285750"/>
                </a:lnTo>
                <a:lnTo>
                  <a:pt x="314325" y="285750"/>
                </a:lnTo>
                <a:lnTo>
                  <a:pt x="247650" y="295275"/>
                </a:lnTo>
                <a:lnTo>
                  <a:pt x="247650" y="314325"/>
                </a:lnTo>
                <a:lnTo>
                  <a:pt x="266700" y="314325"/>
                </a:lnTo>
                <a:lnTo>
                  <a:pt x="247650" y="352425"/>
                </a:lnTo>
                <a:lnTo>
                  <a:pt x="266700" y="371475"/>
                </a:lnTo>
                <a:lnTo>
                  <a:pt x="260350" y="400050"/>
                </a:lnTo>
                <a:lnTo>
                  <a:pt x="228600" y="400050"/>
                </a:lnTo>
                <a:lnTo>
                  <a:pt x="161925" y="409575"/>
                </a:lnTo>
                <a:close/>
              </a:path>
              <a:path w="333375" h="457200">
                <a:moveTo>
                  <a:pt x="323850" y="314325"/>
                </a:moveTo>
                <a:lnTo>
                  <a:pt x="314325" y="285750"/>
                </a:lnTo>
                <a:lnTo>
                  <a:pt x="319087" y="285750"/>
                </a:lnTo>
                <a:lnTo>
                  <a:pt x="333375" y="304800"/>
                </a:lnTo>
                <a:lnTo>
                  <a:pt x="323850" y="314325"/>
                </a:lnTo>
                <a:close/>
              </a:path>
              <a:path w="333375" h="457200">
                <a:moveTo>
                  <a:pt x="247650" y="457200"/>
                </a:moveTo>
                <a:lnTo>
                  <a:pt x="247650" y="419100"/>
                </a:lnTo>
                <a:lnTo>
                  <a:pt x="228600" y="400050"/>
                </a:lnTo>
                <a:lnTo>
                  <a:pt x="260350" y="400050"/>
                </a:lnTo>
                <a:lnTo>
                  <a:pt x="247650" y="4572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05100" y="1724025"/>
            <a:ext cx="85725" cy="76200"/>
          </a:xfrm>
          <a:custGeom>
            <a:avLst/>
            <a:gdLst/>
            <a:ahLst/>
            <a:cxnLst/>
            <a:rect l="l" t="t" r="r" b="b"/>
            <a:pathLst>
              <a:path w="85725" h="76200">
                <a:moveTo>
                  <a:pt x="19050" y="38100"/>
                </a:moveTo>
                <a:lnTo>
                  <a:pt x="0" y="0"/>
                </a:lnTo>
                <a:lnTo>
                  <a:pt x="57150" y="0"/>
                </a:lnTo>
                <a:lnTo>
                  <a:pt x="71437" y="19050"/>
                </a:lnTo>
                <a:lnTo>
                  <a:pt x="19050" y="19050"/>
                </a:lnTo>
                <a:lnTo>
                  <a:pt x="19050" y="38100"/>
                </a:lnTo>
                <a:close/>
              </a:path>
              <a:path w="85725" h="76200">
                <a:moveTo>
                  <a:pt x="76200" y="76200"/>
                </a:moveTo>
                <a:lnTo>
                  <a:pt x="19050" y="19050"/>
                </a:lnTo>
                <a:lnTo>
                  <a:pt x="71437" y="19050"/>
                </a:lnTo>
                <a:lnTo>
                  <a:pt x="85725" y="38100"/>
                </a:lnTo>
                <a:lnTo>
                  <a:pt x="76200" y="66675"/>
                </a:lnTo>
                <a:lnTo>
                  <a:pt x="76200" y="762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24150" y="1371600"/>
            <a:ext cx="295275" cy="95250"/>
          </a:xfrm>
          <a:custGeom>
            <a:avLst/>
            <a:gdLst/>
            <a:ahLst/>
            <a:cxnLst/>
            <a:rect l="l" t="t" r="r" b="b"/>
            <a:pathLst>
              <a:path w="295275" h="95250">
                <a:moveTo>
                  <a:pt x="0" y="38100"/>
                </a:moveTo>
                <a:lnTo>
                  <a:pt x="38100" y="9525"/>
                </a:lnTo>
                <a:lnTo>
                  <a:pt x="66675" y="9525"/>
                </a:lnTo>
                <a:lnTo>
                  <a:pt x="76200" y="0"/>
                </a:lnTo>
                <a:lnTo>
                  <a:pt x="123825" y="0"/>
                </a:lnTo>
                <a:lnTo>
                  <a:pt x="142875" y="19050"/>
                </a:lnTo>
                <a:lnTo>
                  <a:pt x="66675" y="19050"/>
                </a:lnTo>
                <a:lnTo>
                  <a:pt x="0" y="38100"/>
                </a:lnTo>
                <a:close/>
              </a:path>
              <a:path w="295275" h="95250">
                <a:moveTo>
                  <a:pt x="200025" y="95250"/>
                </a:moveTo>
                <a:lnTo>
                  <a:pt x="219075" y="85725"/>
                </a:lnTo>
                <a:lnTo>
                  <a:pt x="190500" y="76200"/>
                </a:lnTo>
                <a:lnTo>
                  <a:pt x="171450" y="47625"/>
                </a:lnTo>
                <a:lnTo>
                  <a:pt x="66675" y="19050"/>
                </a:lnTo>
                <a:lnTo>
                  <a:pt x="142875" y="19050"/>
                </a:lnTo>
                <a:lnTo>
                  <a:pt x="152400" y="28575"/>
                </a:lnTo>
                <a:lnTo>
                  <a:pt x="197303" y="28575"/>
                </a:lnTo>
                <a:lnTo>
                  <a:pt x="295275" y="85725"/>
                </a:lnTo>
                <a:lnTo>
                  <a:pt x="200025" y="95250"/>
                </a:lnTo>
                <a:close/>
              </a:path>
              <a:path w="295275" h="95250">
                <a:moveTo>
                  <a:pt x="197303" y="28575"/>
                </a:moveTo>
                <a:lnTo>
                  <a:pt x="152400" y="28575"/>
                </a:lnTo>
                <a:lnTo>
                  <a:pt x="180975" y="19050"/>
                </a:lnTo>
                <a:lnTo>
                  <a:pt x="197303" y="285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76575" y="1466850"/>
            <a:ext cx="104775" cy="66675"/>
          </a:xfrm>
          <a:custGeom>
            <a:avLst/>
            <a:gdLst/>
            <a:ahLst/>
            <a:cxnLst/>
            <a:rect l="l" t="t" r="r" b="b"/>
            <a:pathLst>
              <a:path w="104775" h="66675">
                <a:moveTo>
                  <a:pt x="19050" y="66675"/>
                </a:moveTo>
                <a:lnTo>
                  <a:pt x="0" y="38100"/>
                </a:lnTo>
                <a:lnTo>
                  <a:pt x="9525" y="19050"/>
                </a:lnTo>
                <a:lnTo>
                  <a:pt x="9525" y="9525"/>
                </a:lnTo>
                <a:lnTo>
                  <a:pt x="38100" y="0"/>
                </a:lnTo>
                <a:lnTo>
                  <a:pt x="104775" y="38100"/>
                </a:lnTo>
                <a:lnTo>
                  <a:pt x="38100" y="47625"/>
                </a:lnTo>
                <a:lnTo>
                  <a:pt x="19050" y="666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38450" y="1981200"/>
            <a:ext cx="152400" cy="171450"/>
          </a:xfrm>
          <a:custGeom>
            <a:avLst/>
            <a:gdLst/>
            <a:ahLst/>
            <a:cxnLst/>
            <a:rect l="l" t="t" r="r" b="b"/>
            <a:pathLst>
              <a:path w="152400" h="171450">
                <a:moveTo>
                  <a:pt x="9525" y="114300"/>
                </a:moveTo>
                <a:lnTo>
                  <a:pt x="0" y="66675"/>
                </a:lnTo>
                <a:lnTo>
                  <a:pt x="38100" y="9525"/>
                </a:lnTo>
                <a:lnTo>
                  <a:pt x="57150" y="0"/>
                </a:lnTo>
                <a:lnTo>
                  <a:pt x="95250" y="28575"/>
                </a:lnTo>
                <a:lnTo>
                  <a:pt x="152400" y="38100"/>
                </a:lnTo>
                <a:lnTo>
                  <a:pt x="152400" y="66675"/>
                </a:lnTo>
                <a:lnTo>
                  <a:pt x="123825" y="95250"/>
                </a:lnTo>
                <a:lnTo>
                  <a:pt x="19050" y="95250"/>
                </a:lnTo>
                <a:lnTo>
                  <a:pt x="9525" y="114300"/>
                </a:lnTo>
                <a:close/>
              </a:path>
              <a:path w="152400" h="171450">
                <a:moveTo>
                  <a:pt x="9525" y="161925"/>
                </a:moveTo>
                <a:lnTo>
                  <a:pt x="19050" y="142875"/>
                </a:lnTo>
                <a:lnTo>
                  <a:pt x="19050" y="133350"/>
                </a:lnTo>
                <a:lnTo>
                  <a:pt x="28575" y="114300"/>
                </a:lnTo>
                <a:lnTo>
                  <a:pt x="19050" y="95250"/>
                </a:lnTo>
                <a:lnTo>
                  <a:pt x="123825" y="95250"/>
                </a:lnTo>
                <a:lnTo>
                  <a:pt x="66675" y="152400"/>
                </a:lnTo>
                <a:lnTo>
                  <a:pt x="19050" y="152400"/>
                </a:lnTo>
                <a:lnTo>
                  <a:pt x="9525" y="161925"/>
                </a:lnTo>
                <a:close/>
              </a:path>
              <a:path w="152400" h="171450">
                <a:moveTo>
                  <a:pt x="47625" y="171450"/>
                </a:moveTo>
                <a:lnTo>
                  <a:pt x="19050" y="152400"/>
                </a:lnTo>
                <a:lnTo>
                  <a:pt x="66675" y="152400"/>
                </a:lnTo>
                <a:lnTo>
                  <a:pt x="47625" y="1714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71850" y="3638550"/>
            <a:ext cx="95250" cy="47625"/>
          </a:xfrm>
          <a:custGeom>
            <a:avLst/>
            <a:gdLst/>
            <a:ahLst/>
            <a:cxnLst/>
            <a:rect l="l" t="t" r="r" b="b"/>
            <a:pathLst>
              <a:path w="95250" h="47625">
                <a:moveTo>
                  <a:pt x="47625" y="47625"/>
                </a:moveTo>
                <a:lnTo>
                  <a:pt x="38100" y="28575"/>
                </a:lnTo>
                <a:lnTo>
                  <a:pt x="0" y="28575"/>
                </a:lnTo>
                <a:lnTo>
                  <a:pt x="28575" y="0"/>
                </a:lnTo>
                <a:lnTo>
                  <a:pt x="66675" y="0"/>
                </a:lnTo>
                <a:lnTo>
                  <a:pt x="95250" y="19050"/>
                </a:lnTo>
                <a:lnTo>
                  <a:pt x="79375" y="28575"/>
                </a:lnTo>
                <a:lnTo>
                  <a:pt x="38100" y="28575"/>
                </a:lnTo>
                <a:lnTo>
                  <a:pt x="9525" y="47625"/>
                </a:lnTo>
                <a:lnTo>
                  <a:pt x="47625" y="4762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67375" y="981075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33650" y="1524000"/>
            <a:ext cx="95250" cy="123825"/>
          </a:xfrm>
          <a:custGeom>
            <a:avLst/>
            <a:gdLst/>
            <a:ahLst/>
            <a:cxnLst/>
            <a:rect l="l" t="t" r="r" b="b"/>
            <a:pathLst>
              <a:path w="95250" h="123825">
                <a:moveTo>
                  <a:pt x="57150" y="123825"/>
                </a:moveTo>
                <a:lnTo>
                  <a:pt x="0" y="95250"/>
                </a:lnTo>
                <a:lnTo>
                  <a:pt x="9525" y="57150"/>
                </a:lnTo>
                <a:lnTo>
                  <a:pt x="47625" y="57150"/>
                </a:lnTo>
                <a:lnTo>
                  <a:pt x="19050" y="19050"/>
                </a:lnTo>
                <a:lnTo>
                  <a:pt x="28575" y="0"/>
                </a:lnTo>
                <a:lnTo>
                  <a:pt x="76200" y="9525"/>
                </a:lnTo>
                <a:lnTo>
                  <a:pt x="76200" y="57150"/>
                </a:lnTo>
                <a:lnTo>
                  <a:pt x="95250" y="66675"/>
                </a:lnTo>
                <a:lnTo>
                  <a:pt x="57150" y="114300"/>
                </a:lnTo>
                <a:lnTo>
                  <a:pt x="57150" y="1238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62325" y="1790700"/>
            <a:ext cx="133350" cy="180975"/>
          </a:xfrm>
          <a:custGeom>
            <a:avLst/>
            <a:gdLst/>
            <a:ahLst/>
            <a:cxnLst/>
            <a:rect l="l" t="t" r="r" b="b"/>
            <a:pathLst>
              <a:path w="133350" h="180975">
                <a:moveTo>
                  <a:pt x="133350" y="180975"/>
                </a:moveTo>
                <a:lnTo>
                  <a:pt x="47625" y="180975"/>
                </a:lnTo>
                <a:lnTo>
                  <a:pt x="38100" y="152400"/>
                </a:lnTo>
                <a:lnTo>
                  <a:pt x="57150" y="123825"/>
                </a:lnTo>
                <a:lnTo>
                  <a:pt x="0" y="66675"/>
                </a:lnTo>
                <a:lnTo>
                  <a:pt x="28575" y="38100"/>
                </a:lnTo>
                <a:lnTo>
                  <a:pt x="28575" y="19050"/>
                </a:lnTo>
                <a:lnTo>
                  <a:pt x="47625" y="0"/>
                </a:lnTo>
                <a:lnTo>
                  <a:pt x="114300" y="66675"/>
                </a:lnTo>
                <a:lnTo>
                  <a:pt x="114300" y="95250"/>
                </a:lnTo>
                <a:lnTo>
                  <a:pt x="95250" y="95250"/>
                </a:lnTo>
                <a:lnTo>
                  <a:pt x="95250" y="114300"/>
                </a:lnTo>
                <a:lnTo>
                  <a:pt x="133350" y="1809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09850" y="1581150"/>
            <a:ext cx="161925" cy="85725"/>
          </a:xfrm>
          <a:custGeom>
            <a:avLst/>
            <a:gdLst/>
            <a:ahLst/>
            <a:cxnLst/>
            <a:rect l="l" t="t" r="r" b="b"/>
            <a:pathLst>
              <a:path w="161925" h="85725">
                <a:moveTo>
                  <a:pt x="66675" y="85725"/>
                </a:moveTo>
                <a:lnTo>
                  <a:pt x="57150" y="85725"/>
                </a:lnTo>
                <a:lnTo>
                  <a:pt x="38100" y="57150"/>
                </a:lnTo>
                <a:lnTo>
                  <a:pt x="0" y="38100"/>
                </a:lnTo>
                <a:lnTo>
                  <a:pt x="38100" y="0"/>
                </a:lnTo>
                <a:lnTo>
                  <a:pt x="133350" y="0"/>
                </a:lnTo>
                <a:lnTo>
                  <a:pt x="161925" y="28575"/>
                </a:lnTo>
                <a:lnTo>
                  <a:pt x="114300" y="28575"/>
                </a:lnTo>
                <a:lnTo>
                  <a:pt x="104775" y="57150"/>
                </a:lnTo>
                <a:lnTo>
                  <a:pt x="66675" y="57150"/>
                </a:lnTo>
                <a:lnTo>
                  <a:pt x="66675" y="857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09900" y="1466850"/>
            <a:ext cx="76200" cy="57150"/>
          </a:xfrm>
          <a:custGeom>
            <a:avLst/>
            <a:gdLst/>
            <a:ahLst/>
            <a:cxnLst/>
            <a:rect l="l" t="t" r="r" b="b"/>
            <a:pathLst>
              <a:path w="76200" h="57150">
                <a:moveTo>
                  <a:pt x="76200" y="57150"/>
                </a:moveTo>
                <a:lnTo>
                  <a:pt x="0" y="47625"/>
                </a:lnTo>
                <a:lnTo>
                  <a:pt x="57150" y="38100"/>
                </a:lnTo>
                <a:lnTo>
                  <a:pt x="47625" y="9525"/>
                </a:lnTo>
                <a:lnTo>
                  <a:pt x="28575" y="9525"/>
                </a:lnTo>
                <a:lnTo>
                  <a:pt x="38100" y="0"/>
                </a:lnTo>
                <a:lnTo>
                  <a:pt x="76200" y="9525"/>
                </a:lnTo>
                <a:lnTo>
                  <a:pt x="76200" y="57150"/>
                </a:lnTo>
                <a:close/>
              </a:path>
            </a:pathLst>
          </a:custGeom>
          <a:solidFill>
            <a:srgbClr val="FB6A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05125" y="1504950"/>
            <a:ext cx="57150" cy="28575"/>
          </a:xfrm>
          <a:custGeom>
            <a:avLst/>
            <a:gdLst/>
            <a:ahLst/>
            <a:cxnLst/>
            <a:rect l="l" t="t" r="r" b="b"/>
            <a:pathLst>
              <a:path w="57150" h="28575">
                <a:moveTo>
                  <a:pt x="28575" y="28575"/>
                </a:moveTo>
                <a:lnTo>
                  <a:pt x="0" y="9525"/>
                </a:lnTo>
                <a:lnTo>
                  <a:pt x="19050" y="0"/>
                </a:lnTo>
                <a:lnTo>
                  <a:pt x="57150" y="9525"/>
                </a:lnTo>
                <a:lnTo>
                  <a:pt x="28575" y="285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34400" y="962024"/>
            <a:ext cx="306705" cy="161925"/>
          </a:xfrm>
          <a:custGeom>
            <a:avLst/>
            <a:gdLst/>
            <a:ahLst/>
            <a:cxnLst/>
            <a:rect l="l" t="t" r="r" b="b"/>
            <a:pathLst>
              <a:path w="306704" h="161925">
                <a:moveTo>
                  <a:pt x="57150" y="161925"/>
                </a:moveTo>
                <a:lnTo>
                  <a:pt x="19050" y="161925"/>
                </a:lnTo>
                <a:lnTo>
                  <a:pt x="28575" y="133350"/>
                </a:lnTo>
                <a:lnTo>
                  <a:pt x="0" y="95250"/>
                </a:lnTo>
                <a:lnTo>
                  <a:pt x="28575" y="85725"/>
                </a:lnTo>
                <a:lnTo>
                  <a:pt x="85725" y="28575"/>
                </a:lnTo>
                <a:lnTo>
                  <a:pt x="171450" y="28575"/>
                </a:lnTo>
                <a:lnTo>
                  <a:pt x="183696" y="0"/>
                </a:lnTo>
                <a:lnTo>
                  <a:pt x="306160" y="0"/>
                </a:lnTo>
                <a:lnTo>
                  <a:pt x="295275" y="38100"/>
                </a:lnTo>
                <a:lnTo>
                  <a:pt x="257175" y="57150"/>
                </a:lnTo>
                <a:lnTo>
                  <a:pt x="152400" y="57150"/>
                </a:lnTo>
                <a:lnTo>
                  <a:pt x="47625" y="76200"/>
                </a:lnTo>
                <a:lnTo>
                  <a:pt x="66675" y="104775"/>
                </a:lnTo>
                <a:lnTo>
                  <a:pt x="57150" y="161925"/>
                </a:lnTo>
                <a:close/>
              </a:path>
              <a:path w="306704" h="161925">
                <a:moveTo>
                  <a:pt x="171450" y="95250"/>
                </a:moveTo>
                <a:lnTo>
                  <a:pt x="152400" y="85725"/>
                </a:lnTo>
                <a:lnTo>
                  <a:pt x="152400" y="57150"/>
                </a:lnTo>
                <a:lnTo>
                  <a:pt x="209550" y="57150"/>
                </a:lnTo>
                <a:lnTo>
                  <a:pt x="171450" y="95250"/>
                </a:lnTo>
                <a:close/>
              </a:path>
              <a:path w="306704" h="161925">
                <a:moveTo>
                  <a:pt x="95250" y="114300"/>
                </a:moveTo>
                <a:lnTo>
                  <a:pt x="76200" y="114300"/>
                </a:lnTo>
                <a:lnTo>
                  <a:pt x="95250" y="76200"/>
                </a:lnTo>
                <a:lnTo>
                  <a:pt x="123825" y="66675"/>
                </a:lnTo>
                <a:lnTo>
                  <a:pt x="142875" y="76200"/>
                </a:lnTo>
                <a:lnTo>
                  <a:pt x="136525" y="95250"/>
                </a:lnTo>
                <a:lnTo>
                  <a:pt x="104775" y="95250"/>
                </a:lnTo>
                <a:lnTo>
                  <a:pt x="95250" y="114300"/>
                </a:lnTo>
                <a:close/>
              </a:path>
              <a:path w="306704" h="161925">
                <a:moveTo>
                  <a:pt x="133350" y="104775"/>
                </a:moveTo>
                <a:lnTo>
                  <a:pt x="104775" y="95250"/>
                </a:lnTo>
                <a:lnTo>
                  <a:pt x="136525" y="95250"/>
                </a:lnTo>
                <a:lnTo>
                  <a:pt x="133350" y="1047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449865" y="962024"/>
            <a:ext cx="85090" cy="66675"/>
          </a:xfrm>
          <a:custGeom>
            <a:avLst/>
            <a:gdLst/>
            <a:ahLst/>
            <a:cxnLst/>
            <a:rect l="l" t="t" r="r" b="b"/>
            <a:pathLst>
              <a:path w="85090" h="66675">
                <a:moveTo>
                  <a:pt x="8334" y="66675"/>
                </a:moveTo>
                <a:lnTo>
                  <a:pt x="0" y="0"/>
                </a:lnTo>
                <a:lnTo>
                  <a:pt x="84534" y="0"/>
                </a:lnTo>
                <a:lnTo>
                  <a:pt x="84534" y="19050"/>
                </a:lnTo>
                <a:lnTo>
                  <a:pt x="75009" y="38100"/>
                </a:lnTo>
                <a:lnTo>
                  <a:pt x="8334" y="666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57375" y="1076325"/>
            <a:ext cx="819150" cy="542925"/>
          </a:xfrm>
          <a:custGeom>
            <a:avLst/>
            <a:gdLst/>
            <a:ahLst/>
            <a:cxnLst/>
            <a:rect l="l" t="t" r="r" b="b"/>
            <a:pathLst>
              <a:path w="819150" h="542925">
                <a:moveTo>
                  <a:pt x="200025" y="304800"/>
                </a:moveTo>
                <a:lnTo>
                  <a:pt x="133350" y="247650"/>
                </a:lnTo>
                <a:lnTo>
                  <a:pt x="133350" y="209550"/>
                </a:lnTo>
                <a:lnTo>
                  <a:pt x="66675" y="180975"/>
                </a:lnTo>
                <a:lnTo>
                  <a:pt x="57150" y="161925"/>
                </a:lnTo>
                <a:lnTo>
                  <a:pt x="76200" y="152400"/>
                </a:lnTo>
                <a:lnTo>
                  <a:pt x="76200" y="133350"/>
                </a:lnTo>
                <a:lnTo>
                  <a:pt x="38100" y="104775"/>
                </a:lnTo>
                <a:lnTo>
                  <a:pt x="0" y="9525"/>
                </a:lnTo>
                <a:lnTo>
                  <a:pt x="66675" y="0"/>
                </a:lnTo>
                <a:lnTo>
                  <a:pt x="57150" y="9525"/>
                </a:lnTo>
                <a:lnTo>
                  <a:pt x="135731" y="38100"/>
                </a:lnTo>
                <a:lnTo>
                  <a:pt x="85725" y="38100"/>
                </a:lnTo>
                <a:lnTo>
                  <a:pt x="57150" y="47625"/>
                </a:lnTo>
                <a:lnTo>
                  <a:pt x="66675" y="85725"/>
                </a:lnTo>
                <a:lnTo>
                  <a:pt x="114300" y="142875"/>
                </a:lnTo>
                <a:lnTo>
                  <a:pt x="114300" y="161925"/>
                </a:lnTo>
                <a:lnTo>
                  <a:pt x="152400" y="190500"/>
                </a:lnTo>
                <a:lnTo>
                  <a:pt x="171450" y="266700"/>
                </a:lnTo>
                <a:lnTo>
                  <a:pt x="190500" y="266700"/>
                </a:lnTo>
                <a:lnTo>
                  <a:pt x="209550" y="295275"/>
                </a:lnTo>
                <a:lnTo>
                  <a:pt x="200025" y="304800"/>
                </a:lnTo>
                <a:close/>
              </a:path>
              <a:path w="819150" h="542925">
                <a:moveTo>
                  <a:pt x="571500" y="514350"/>
                </a:moveTo>
                <a:lnTo>
                  <a:pt x="514350" y="504825"/>
                </a:lnTo>
                <a:lnTo>
                  <a:pt x="323850" y="409575"/>
                </a:lnTo>
                <a:lnTo>
                  <a:pt x="304800" y="381000"/>
                </a:lnTo>
                <a:lnTo>
                  <a:pt x="323850" y="361950"/>
                </a:lnTo>
                <a:lnTo>
                  <a:pt x="314325" y="333375"/>
                </a:lnTo>
                <a:lnTo>
                  <a:pt x="276225" y="276225"/>
                </a:lnTo>
                <a:lnTo>
                  <a:pt x="209550" y="228600"/>
                </a:lnTo>
                <a:lnTo>
                  <a:pt x="209550" y="200025"/>
                </a:lnTo>
                <a:lnTo>
                  <a:pt x="133350" y="123825"/>
                </a:lnTo>
                <a:lnTo>
                  <a:pt x="85725" y="38100"/>
                </a:lnTo>
                <a:lnTo>
                  <a:pt x="135731" y="38100"/>
                </a:lnTo>
                <a:lnTo>
                  <a:pt x="161925" y="47625"/>
                </a:lnTo>
                <a:lnTo>
                  <a:pt x="298450" y="47625"/>
                </a:lnTo>
                <a:lnTo>
                  <a:pt x="323850" y="66675"/>
                </a:lnTo>
                <a:lnTo>
                  <a:pt x="352425" y="114300"/>
                </a:lnTo>
                <a:lnTo>
                  <a:pt x="381000" y="123825"/>
                </a:lnTo>
                <a:lnTo>
                  <a:pt x="439102" y="123825"/>
                </a:lnTo>
                <a:lnTo>
                  <a:pt x="485775" y="190500"/>
                </a:lnTo>
                <a:lnTo>
                  <a:pt x="533400" y="219075"/>
                </a:lnTo>
                <a:lnTo>
                  <a:pt x="542925" y="219075"/>
                </a:lnTo>
                <a:lnTo>
                  <a:pt x="523875" y="266700"/>
                </a:lnTo>
                <a:lnTo>
                  <a:pt x="523875" y="333375"/>
                </a:lnTo>
                <a:lnTo>
                  <a:pt x="561975" y="409575"/>
                </a:lnTo>
                <a:lnTo>
                  <a:pt x="609600" y="447675"/>
                </a:lnTo>
                <a:lnTo>
                  <a:pt x="704850" y="447675"/>
                </a:lnTo>
                <a:lnTo>
                  <a:pt x="723900" y="495300"/>
                </a:lnTo>
                <a:lnTo>
                  <a:pt x="609600" y="495300"/>
                </a:lnTo>
                <a:lnTo>
                  <a:pt x="571500" y="514350"/>
                </a:lnTo>
                <a:close/>
              </a:path>
              <a:path w="819150" h="542925">
                <a:moveTo>
                  <a:pt x="298450" y="47625"/>
                </a:moveTo>
                <a:lnTo>
                  <a:pt x="161925" y="47625"/>
                </a:lnTo>
                <a:lnTo>
                  <a:pt x="285750" y="38100"/>
                </a:lnTo>
                <a:lnTo>
                  <a:pt x="298450" y="47625"/>
                </a:lnTo>
                <a:close/>
              </a:path>
              <a:path w="819150" h="542925">
                <a:moveTo>
                  <a:pt x="439102" y="123825"/>
                </a:moveTo>
                <a:lnTo>
                  <a:pt x="381000" y="123825"/>
                </a:lnTo>
                <a:lnTo>
                  <a:pt x="400050" y="95250"/>
                </a:lnTo>
                <a:lnTo>
                  <a:pt x="419100" y="95250"/>
                </a:lnTo>
                <a:lnTo>
                  <a:pt x="439102" y="123825"/>
                </a:lnTo>
                <a:close/>
              </a:path>
              <a:path w="819150" h="542925">
                <a:moveTo>
                  <a:pt x="752475" y="457200"/>
                </a:moveTo>
                <a:lnTo>
                  <a:pt x="704850" y="447675"/>
                </a:lnTo>
                <a:lnTo>
                  <a:pt x="609600" y="447675"/>
                </a:lnTo>
                <a:lnTo>
                  <a:pt x="714375" y="409575"/>
                </a:lnTo>
                <a:lnTo>
                  <a:pt x="742950" y="352425"/>
                </a:lnTo>
                <a:lnTo>
                  <a:pt x="819150" y="352425"/>
                </a:lnTo>
                <a:lnTo>
                  <a:pt x="793750" y="428625"/>
                </a:lnTo>
                <a:lnTo>
                  <a:pt x="781050" y="428625"/>
                </a:lnTo>
                <a:lnTo>
                  <a:pt x="752475" y="457200"/>
                </a:lnTo>
                <a:close/>
              </a:path>
              <a:path w="819150" h="542925">
                <a:moveTo>
                  <a:pt x="790575" y="438150"/>
                </a:moveTo>
                <a:lnTo>
                  <a:pt x="781050" y="428625"/>
                </a:lnTo>
                <a:lnTo>
                  <a:pt x="793750" y="428625"/>
                </a:lnTo>
                <a:lnTo>
                  <a:pt x="790575" y="438150"/>
                </a:lnTo>
                <a:close/>
              </a:path>
              <a:path w="819150" h="542925">
                <a:moveTo>
                  <a:pt x="676275" y="542925"/>
                </a:moveTo>
                <a:lnTo>
                  <a:pt x="609600" y="495300"/>
                </a:lnTo>
                <a:lnTo>
                  <a:pt x="723900" y="495300"/>
                </a:lnTo>
                <a:lnTo>
                  <a:pt x="685800" y="504825"/>
                </a:lnTo>
                <a:lnTo>
                  <a:pt x="676275" y="5429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477375" y="2571750"/>
            <a:ext cx="76200" cy="66675"/>
          </a:xfrm>
          <a:custGeom>
            <a:avLst/>
            <a:gdLst/>
            <a:ahLst/>
            <a:cxnLst/>
            <a:rect l="l" t="t" r="r" b="b"/>
            <a:pathLst>
              <a:path w="76200" h="66675">
                <a:moveTo>
                  <a:pt x="76200" y="66675"/>
                </a:moveTo>
                <a:lnTo>
                  <a:pt x="57150" y="66675"/>
                </a:lnTo>
                <a:lnTo>
                  <a:pt x="0" y="9525"/>
                </a:lnTo>
                <a:lnTo>
                  <a:pt x="9525" y="0"/>
                </a:lnTo>
                <a:lnTo>
                  <a:pt x="38100" y="28575"/>
                </a:lnTo>
                <a:lnTo>
                  <a:pt x="47625" y="28575"/>
                </a:lnTo>
                <a:lnTo>
                  <a:pt x="76200" y="666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57475" y="1609725"/>
            <a:ext cx="104775" cy="114300"/>
          </a:xfrm>
          <a:custGeom>
            <a:avLst/>
            <a:gdLst/>
            <a:ahLst/>
            <a:cxnLst/>
            <a:rect l="l" t="t" r="r" b="b"/>
            <a:pathLst>
              <a:path w="104775" h="114300">
                <a:moveTo>
                  <a:pt x="104775" y="114300"/>
                </a:moveTo>
                <a:lnTo>
                  <a:pt x="57150" y="104775"/>
                </a:lnTo>
                <a:lnTo>
                  <a:pt x="47625" y="104775"/>
                </a:lnTo>
                <a:lnTo>
                  <a:pt x="0" y="57150"/>
                </a:lnTo>
                <a:lnTo>
                  <a:pt x="19050" y="57150"/>
                </a:lnTo>
                <a:lnTo>
                  <a:pt x="19050" y="28575"/>
                </a:lnTo>
                <a:lnTo>
                  <a:pt x="57150" y="28575"/>
                </a:lnTo>
                <a:lnTo>
                  <a:pt x="66675" y="0"/>
                </a:lnTo>
                <a:lnTo>
                  <a:pt x="104775" y="0"/>
                </a:lnTo>
                <a:lnTo>
                  <a:pt x="104775" y="1143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44050" y="3351212"/>
            <a:ext cx="57150" cy="94615"/>
          </a:xfrm>
          <a:custGeom>
            <a:avLst/>
            <a:gdLst/>
            <a:ahLst/>
            <a:cxnLst/>
            <a:rect l="l" t="t" r="r" b="b"/>
            <a:pathLst>
              <a:path w="57150" h="94614">
                <a:moveTo>
                  <a:pt x="57150" y="94456"/>
                </a:moveTo>
                <a:lnTo>
                  <a:pt x="0" y="87312"/>
                </a:lnTo>
                <a:lnTo>
                  <a:pt x="9525" y="39687"/>
                </a:lnTo>
                <a:lnTo>
                  <a:pt x="57150" y="0"/>
                </a:lnTo>
                <a:lnTo>
                  <a:pt x="57150" y="94456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81300" y="1762125"/>
            <a:ext cx="152400" cy="57150"/>
          </a:xfrm>
          <a:custGeom>
            <a:avLst/>
            <a:gdLst/>
            <a:ahLst/>
            <a:cxnLst/>
            <a:rect l="l" t="t" r="r" b="b"/>
            <a:pathLst>
              <a:path w="152400" h="57150">
                <a:moveTo>
                  <a:pt x="66675" y="57150"/>
                </a:moveTo>
                <a:lnTo>
                  <a:pt x="0" y="28575"/>
                </a:lnTo>
                <a:lnTo>
                  <a:pt x="0" y="9525"/>
                </a:lnTo>
                <a:lnTo>
                  <a:pt x="9525" y="0"/>
                </a:lnTo>
                <a:lnTo>
                  <a:pt x="57150" y="19050"/>
                </a:lnTo>
                <a:lnTo>
                  <a:pt x="92075" y="19050"/>
                </a:lnTo>
                <a:lnTo>
                  <a:pt x="66675" y="38100"/>
                </a:lnTo>
                <a:lnTo>
                  <a:pt x="66675" y="57150"/>
                </a:lnTo>
                <a:close/>
              </a:path>
              <a:path w="152400" h="57150">
                <a:moveTo>
                  <a:pt x="92075" y="19050"/>
                </a:moveTo>
                <a:lnTo>
                  <a:pt x="57150" y="19050"/>
                </a:lnTo>
                <a:lnTo>
                  <a:pt x="85725" y="0"/>
                </a:lnTo>
                <a:lnTo>
                  <a:pt x="123825" y="0"/>
                </a:lnTo>
                <a:lnTo>
                  <a:pt x="138112" y="9525"/>
                </a:lnTo>
                <a:lnTo>
                  <a:pt x="104775" y="9525"/>
                </a:lnTo>
                <a:lnTo>
                  <a:pt x="92075" y="19050"/>
                </a:lnTo>
                <a:close/>
              </a:path>
              <a:path w="152400" h="57150">
                <a:moveTo>
                  <a:pt x="133350" y="57150"/>
                </a:moveTo>
                <a:lnTo>
                  <a:pt x="133350" y="28575"/>
                </a:lnTo>
                <a:lnTo>
                  <a:pt x="104775" y="9525"/>
                </a:lnTo>
                <a:lnTo>
                  <a:pt x="138112" y="9525"/>
                </a:lnTo>
                <a:lnTo>
                  <a:pt x="152400" y="19050"/>
                </a:lnTo>
                <a:lnTo>
                  <a:pt x="142875" y="47625"/>
                </a:lnTo>
                <a:lnTo>
                  <a:pt x="133350" y="571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28925" y="2019300"/>
            <a:ext cx="342900" cy="504825"/>
          </a:xfrm>
          <a:custGeom>
            <a:avLst/>
            <a:gdLst/>
            <a:ahLst/>
            <a:cxnLst/>
            <a:rect l="l" t="t" r="r" b="b"/>
            <a:pathLst>
              <a:path w="342900" h="504825">
                <a:moveTo>
                  <a:pt x="254000" y="133350"/>
                </a:moveTo>
                <a:lnTo>
                  <a:pt x="57150" y="133350"/>
                </a:lnTo>
                <a:lnTo>
                  <a:pt x="161925" y="28575"/>
                </a:lnTo>
                <a:lnTo>
                  <a:pt x="161925" y="0"/>
                </a:lnTo>
                <a:lnTo>
                  <a:pt x="219075" y="66675"/>
                </a:lnTo>
                <a:lnTo>
                  <a:pt x="295275" y="66675"/>
                </a:lnTo>
                <a:lnTo>
                  <a:pt x="304800" y="76200"/>
                </a:lnTo>
                <a:lnTo>
                  <a:pt x="285750" y="104775"/>
                </a:lnTo>
                <a:lnTo>
                  <a:pt x="304800" y="114300"/>
                </a:lnTo>
                <a:lnTo>
                  <a:pt x="254000" y="133350"/>
                </a:lnTo>
                <a:close/>
              </a:path>
              <a:path w="342900" h="504825">
                <a:moveTo>
                  <a:pt x="295275" y="66675"/>
                </a:moveTo>
                <a:lnTo>
                  <a:pt x="219075" y="66675"/>
                </a:lnTo>
                <a:lnTo>
                  <a:pt x="285750" y="57150"/>
                </a:lnTo>
                <a:lnTo>
                  <a:pt x="295275" y="66675"/>
                </a:lnTo>
                <a:close/>
              </a:path>
              <a:path w="342900" h="504825">
                <a:moveTo>
                  <a:pt x="295275" y="504825"/>
                </a:moveTo>
                <a:lnTo>
                  <a:pt x="142875" y="400050"/>
                </a:lnTo>
                <a:lnTo>
                  <a:pt x="57150" y="228600"/>
                </a:lnTo>
                <a:lnTo>
                  <a:pt x="0" y="161925"/>
                </a:lnTo>
                <a:lnTo>
                  <a:pt x="0" y="104775"/>
                </a:lnTo>
                <a:lnTo>
                  <a:pt x="28575" y="95250"/>
                </a:lnTo>
                <a:lnTo>
                  <a:pt x="19050" y="114300"/>
                </a:lnTo>
                <a:lnTo>
                  <a:pt x="57150" y="133350"/>
                </a:lnTo>
                <a:lnTo>
                  <a:pt x="254000" y="133350"/>
                </a:lnTo>
                <a:lnTo>
                  <a:pt x="228600" y="142875"/>
                </a:lnTo>
                <a:lnTo>
                  <a:pt x="219075" y="180975"/>
                </a:lnTo>
                <a:lnTo>
                  <a:pt x="200025" y="190500"/>
                </a:lnTo>
                <a:lnTo>
                  <a:pt x="219075" y="247650"/>
                </a:lnTo>
                <a:lnTo>
                  <a:pt x="247650" y="276225"/>
                </a:lnTo>
                <a:lnTo>
                  <a:pt x="291465" y="276225"/>
                </a:lnTo>
                <a:lnTo>
                  <a:pt x="285750" y="304800"/>
                </a:lnTo>
                <a:lnTo>
                  <a:pt x="320040" y="304800"/>
                </a:lnTo>
                <a:lnTo>
                  <a:pt x="342900" y="342900"/>
                </a:lnTo>
                <a:lnTo>
                  <a:pt x="323850" y="409575"/>
                </a:lnTo>
                <a:lnTo>
                  <a:pt x="333375" y="457200"/>
                </a:lnTo>
                <a:lnTo>
                  <a:pt x="314325" y="485775"/>
                </a:lnTo>
                <a:lnTo>
                  <a:pt x="295275" y="504825"/>
                </a:lnTo>
                <a:close/>
              </a:path>
              <a:path w="342900" h="504825">
                <a:moveTo>
                  <a:pt x="291465" y="276225"/>
                </a:moveTo>
                <a:lnTo>
                  <a:pt x="247650" y="276225"/>
                </a:lnTo>
                <a:lnTo>
                  <a:pt x="295275" y="257175"/>
                </a:lnTo>
                <a:lnTo>
                  <a:pt x="291465" y="276225"/>
                </a:lnTo>
                <a:close/>
              </a:path>
              <a:path w="342900" h="504825">
                <a:moveTo>
                  <a:pt x="320040" y="304800"/>
                </a:moveTo>
                <a:lnTo>
                  <a:pt x="285750" y="304800"/>
                </a:lnTo>
                <a:lnTo>
                  <a:pt x="314325" y="295275"/>
                </a:lnTo>
                <a:lnTo>
                  <a:pt x="320040" y="3048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209925" y="1504950"/>
            <a:ext cx="38100" cy="19050"/>
          </a:xfrm>
          <a:custGeom>
            <a:avLst/>
            <a:gdLst/>
            <a:ahLst/>
            <a:cxnLst/>
            <a:rect l="l" t="t" r="r" b="b"/>
            <a:pathLst>
              <a:path w="38100" h="19050">
                <a:moveTo>
                  <a:pt x="0" y="19050"/>
                </a:moveTo>
                <a:lnTo>
                  <a:pt x="0" y="0"/>
                </a:lnTo>
                <a:lnTo>
                  <a:pt x="19050" y="0"/>
                </a:lnTo>
                <a:lnTo>
                  <a:pt x="38100" y="9525"/>
                </a:lnTo>
                <a:lnTo>
                  <a:pt x="0" y="1905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333750" y="2552700"/>
            <a:ext cx="228600" cy="247650"/>
          </a:xfrm>
          <a:custGeom>
            <a:avLst/>
            <a:gdLst/>
            <a:ahLst/>
            <a:cxnLst/>
            <a:rect l="l" t="t" r="r" b="b"/>
            <a:pathLst>
              <a:path w="228600" h="247650">
                <a:moveTo>
                  <a:pt x="161925" y="247650"/>
                </a:moveTo>
                <a:lnTo>
                  <a:pt x="104775" y="228600"/>
                </a:lnTo>
                <a:lnTo>
                  <a:pt x="133350" y="180975"/>
                </a:lnTo>
                <a:lnTo>
                  <a:pt x="47625" y="133350"/>
                </a:lnTo>
                <a:lnTo>
                  <a:pt x="0" y="85725"/>
                </a:lnTo>
                <a:lnTo>
                  <a:pt x="19050" y="9525"/>
                </a:lnTo>
                <a:lnTo>
                  <a:pt x="95250" y="0"/>
                </a:lnTo>
                <a:lnTo>
                  <a:pt x="123825" y="19050"/>
                </a:lnTo>
                <a:lnTo>
                  <a:pt x="123825" y="76200"/>
                </a:lnTo>
                <a:lnTo>
                  <a:pt x="180975" y="85725"/>
                </a:lnTo>
                <a:lnTo>
                  <a:pt x="190500" y="123825"/>
                </a:lnTo>
                <a:lnTo>
                  <a:pt x="219075" y="133350"/>
                </a:lnTo>
                <a:lnTo>
                  <a:pt x="228600" y="152400"/>
                </a:lnTo>
                <a:lnTo>
                  <a:pt x="209550" y="219075"/>
                </a:lnTo>
                <a:lnTo>
                  <a:pt x="161925" y="2476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90800" y="1628775"/>
            <a:ext cx="57150" cy="28575"/>
          </a:xfrm>
          <a:custGeom>
            <a:avLst/>
            <a:gdLst/>
            <a:ahLst/>
            <a:cxnLst/>
            <a:rect l="l" t="t" r="r" b="b"/>
            <a:pathLst>
              <a:path w="57150" h="28575">
                <a:moveTo>
                  <a:pt x="57150" y="28575"/>
                </a:moveTo>
                <a:lnTo>
                  <a:pt x="0" y="19050"/>
                </a:lnTo>
                <a:lnTo>
                  <a:pt x="9525" y="0"/>
                </a:lnTo>
                <a:lnTo>
                  <a:pt x="57150" y="9525"/>
                </a:lnTo>
                <a:lnTo>
                  <a:pt x="57150" y="285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457575" y="18573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lnTo>
                  <a:pt x="38100" y="114300"/>
                </a:lnTo>
                <a:lnTo>
                  <a:pt x="0" y="47625"/>
                </a:lnTo>
                <a:lnTo>
                  <a:pt x="0" y="28575"/>
                </a:lnTo>
                <a:lnTo>
                  <a:pt x="19050" y="28575"/>
                </a:lnTo>
                <a:lnTo>
                  <a:pt x="19050" y="0"/>
                </a:lnTo>
                <a:lnTo>
                  <a:pt x="114300" y="9525"/>
                </a:lnTo>
                <a:lnTo>
                  <a:pt x="95250" y="28575"/>
                </a:lnTo>
                <a:lnTo>
                  <a:pt x="104775" y="85725"/>
                </a:lnTo>
                <a:lnTo>
                  <a:pt x="57150" y="95250"/>
                </a:lnTo>
                <a:lnTo>
                  <a:pt x="57150" y="1143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352800" y="1724025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28575" y="19050"/>
                </a:moveTo>
                <a:lnTo>
                  <a:pt x="0" y="19050"/>
                </a:lnTo>
                <a:lnTo>
                  <a:pt x="9525" y="9525"/>
                </a:lnTo>
                <a:lnTo>
                  <a:pt x="9525" y="0"/>
                </a:lnTo>
                <a:lnTo>
                  <a:pt x="28575" y="0"/>
                </a:lnTo>
                <a:lnTo>
                  <a:pt x="28575" y="190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48050" y="2876550"/>
            <a:ext cx="142875" cy="152400"/>
          </a:xfrm>
          <a:custGeom>
            <a:avLst/>
            <a:gdLst/>
            <a:ahLst/>
            <a:cxnLst/>
            <a:rect l="l" t="t" r="r" b="b"/>
            <a:pathLst>
              <a:path w="142875" h="152400">
                <a:moveTo>
                  <a:pt x="19050" y="142875"/>
                </a:moveTo>
                <a:lnTo>
                  <a:pt x="0" y="123825"/>
                </a:lnTo>
                <a:lnTo>
                  <a:pt x="9525" y="28575"/>
                </a:lnTo>
                <a:lnTo>
                  <a:pt x="19050" y="0"/>
                </a:lnTo>
                <a:lnTo>
                  <a:pt x="123825" y="57150"/>
                </a:lnTo>
                <a:lnTo>
                  <a:pt x="142875" y="85725"/>
                </a:lnTo>
                <a:lnTo>
                  <a:pt x="123825" y="95250"/>
                </a:lnTo>
                <a:lnTo>
                  <a:pt x="123825" y="133350"/>
                </a:lnTo>
                <a:lnTo>
                  <a:pt x="28575" y="133350"/>
                </a:lnTo>
                <a:lnTo>
                  <a:pt x="19050" y="142875"/>
                </a:lnTo>
                <a:close/>
              </a:path>
              <a:path w="142875" h="152400">
                <a:moveTo>
                  <a:pt x="95250" y="152400"/>
                </a:moveTo>
                <a:lnTo>
                  <a:pt x="57150" y="152400"/>
                </a:lnTo>
                <a:lnTo>
                  <a:pt x="28575" y="133350"/>
                </a:lnTo>
                <a:lnTo>
                  <a:pt x="123825" y="133350"/>
                </a:lnTo>
                <a:lnTo>
                  <a:pt x="95250" y="1524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95325" y="962024"/>
            <a:ext cx="2286000" cy="533400"/>
          </a:xfrm>
          <a:custGeom>
            <a:avLst/>
            <a:gdLst/>
            <a:ahLst/>
            <a:cxnLst/>
            <a:rect l="l" t="t" r="r" b="b"/>
            <a:pathLst>
              <a:path w="2286000" h="533400">
                <a:moveTo>
                  <a:pt x="1162050" y="123825"/>
                </a:moveTo>
                <a:lnTo>
                  <a:pt x="1143000" y="85725"/>
                </a:lnTo>
                <a:lnTo>
                  <a:pt x="1066800" y="57150"/>
                </a:lnTo>
                <a:lnTo>
                  <a:pt x="1066800" y="38100"/>
                </a:lnTo>
                <a:lnTo>
                  <a:pt x="1038224" y="0"/>
                </a:lnTo>
                <a:lnTo>
                  <a:pt x="2279649" y="0"/>
                </a:lnTo>
                <a:lnTo>
                  <a:pt x="2286000" y="28575"/>
                </a:lnTo>
                <a:lnTo>
                  <a:pt x="2190750" y="95250"/>
                </a:lnTo>
                <a:lnTo>
                  <a:pt x="2175933" y="114300"/>
                </a:lnTo>
                <a:lnTo>
                  <a:pt x="1228725" y="114300"/>
                </a:lnTo>
                <a:lnTo>
                  <a:pt x="1162050" y="123825"/>
                </a:lnTo>
                <a:close/>
              </a:path>
              <a:path w="2286000" h="533400">
                <a:moveTo>
                  <a:pt x="1323975" y="161925"/>
                </a:moveTo>
                <a:lnTo>
                  <a:pt x="1219200" y="123825"/>
                </a:lnTo>
                <a:lnTo>
                  <a:pt x="1228725" y="114300"/>
                </a:lnTo>
                <a:lnTo>
                  <a:pt x="2175933" y="114300"/>
                </a:lnTo>
                <a:lnTo>
                  <a:pt x="2146300" y="152400"/>
                </a:lnTo>
                <a:lnTo>
                  <a:pt x="1447800" y="152400"/>
                </a:lnTo>
                <a:lnTo>
                  <a:pt x="1323975" y="161925"/>
                </a:lnTo>
                <a:close/>
              </a:path>
              <a:path w="2286000" h="533400">
                <a:moveTo>
                  <a:pt x="1543050" y="238125"/>
                </a:moveTo>
                <a:lnTo>
                  <a:pt x="1514475" y="228600"/>
                </a:lnTo>
                <a:lnTo>
                  <a:pt x="1485900" y="180975"/>
                </a:lnTo>
                <a:lnTo>
                  <a:pt x="1447800" y="152400"/>
                </a:lnTo>
                <a:lnTo>
                  <a:pt x="2146300" y="152400"/>
                </a:lnTo>
                <a:lnTo>
                  <a:pt x="2124075" y="180975"/>
                </a:lnTo>
                <a:lnTo>
                  <a:pt x="2128157" y="190500"/>
                </a:lnTo>
                <a:lnTo>
                  <a:pt x="1914525" y="190500"/>
                </a:lnTo>
                <a:lnTo>
                  <a:pt x="1914525" y="209550"/>
                </a:lnTo>
                <a:lnTo>
                  <a:pt x="1562100" y="209550"/>
                </a:lnTo>
                <a:lnTo>
                  <a:pt x="1543050" y="238125"/>
                </a:lnTo>
                <a:close/>
              </a:path>
              <a:path w="2286000" h="533400">
                <a:moveTo>
                  <a:pt x="2028825" y="219075"/>
                </a:moveTo>
                <a:lnTo>
                  <a:pt x="1990725" y="190500"/>
                </a:lnTo>
                <a:lnTo>
                  <a:pt x="2128157" y="190500"/>
                </a:lnTo>
                <a:lnTo>
                  <a:pt x="2132239" y="200025"/>
                </a:lnTo>
                <a:lnTo>
                  <a:pt x="2057400" y="200025"/>
                </a:lnTo>
                <a:lnTo>
                  <a:pt x="2028825" y="219075"/>
                </a:lnTo>
                <a:close/>
              </a:path>
              <a:path w="2286000" h="533400">
                <a:moveTo>
                  <a:pt x="2152650" y="352425"/>
                </a:moveTo>
                <a:lnTo>
                  <a:pt x="2133600" y="352425"/>
                </a:lnTo>
                <a:lnTo>
                  <a:pt x="2105025" y="304800"/>
                </a:lnTo>
                <a:lnTo>
                  <a:pt x="2085975" y="228600"/>
                </a:lnTo>
                <a:lnTo>
                  <a:pt x="2057400" y="200025"/>
                </a:lnTo>
                <a:lnTo>
                  <a:pt x="2132239" y="200025"/>
                </a:lnTo>
                <a:lnTo>
                  <a:pt x="2152650" y="247650"/>
                </a:lnTo>
                <a:lnTo>
                  <a:pt x="2152650" y="352425"/>
                </a:lnTo>
                <a:close/>
              </a:path>
              <a:path w="2286000" h="533400">
                <a:moveTo>
                  <a:pt x="1704975" y="333375"/>
                </a:moveTo>
                <a:lnTo>
                  <a:pt x="1647825" y="314325"/>
                </a:lnTo>
                <a:lnTo>
                  <a:pt x="1638300" y="276225"/>
                </a:lnTo>
                <a:lnTo>
                  <a:pt x="1581150" y="209550"/>
                </a:lnTo>
                <a:lnTo>
                  <a:pt x="1790700" y="209550"/>
                </a:lnTo>
                <a:lnTo>
                  <a:pt x="1714500" y="257175"/>
                </a:lnTo>
                <a:lnTo>
                  <a:pt x="1695450" y="285750"/>
                </a:lnTo>
                <a:lnTo>
                  <a:pt x="1704975" y="333375"/>
                </a:lnTo>
                <a:close/>
              </a:path>
              <a:path w="2286000" h="533400">
                <a:moveTo>
                  <a:pt x="1914525" y="228600"/>
                </a:moveTo>
                <a:lnTo>
                  <a:pt x="1790700" y="209550"/>
                </a:lnTo>
                <a:lnTo>
                  <a:pt x="1914525" y="209550"/>
                </a:lnTo>
                <a:lnTo>
                  <a:pt x="1914525" y="228600"/>
                </a:lnTo>
                <a:close/>
              </a:path>
              <a:path w="2286000" h="533400">
                <a:moveTo>
                  <a:pt x="123825" y="533400"/>
                </a:moveTo>
                <a:lnTo>
                  <a:pt x="104775" y="533400"/>
                </a:lnTo>
                <a:lnTo>
                  <a:pt x="104775" y="495300"/>
                </a:lnTo>
                <a:lnTo>
                  <a:pt x="142875" y="514350"/>
                </a:lnTo>
                <a:lnTo>
                  <a:pt x="123825" y="523875"/>
                </a:lnTo>
                <a:lnTo>
                  <a:pt x="123825" y="533400"/>
                </a:lnTo>
                <a:close/>
              </a:path>
              <a:path w="2286000" h="533400">
                <a:moveTo>
                  <a:pt x="66675" y="466725"/>
                </a:moveTo>
                <a:lnTo>
                  <a:pt x="47625" y="466725"/>
                </a:lnTo>
                <a:lnTo>
                  <a:pt x="57150" y="457200"/>
                </a:lnTo>
                <a:lnTo>
                  <a:pt x="66675" y="466725"/>
                </a:lnTo>
                <a:close/>
              </a:path>
              <a:path w="2286000" h="533400">
                <a:moveTo>
                  <a:pt x="66675" y="476250"/>
                </a:moveTo>
                <a:lnTo>
                  <a:pt x="76200" y="466725"/>
                </a:lnTo>
                <a:lnTo>
                  <a:pt x="85725" y="466725"/>
                </a:lnTo>
                <a:lnTo>
                  <a:pt x="66675" y="476250"/>
                </a:lnTo>
                <a:close/>
              </a:path>
              <a:path w="2286000" h="533400">
                <a:moveTo>
                  <a:pt x="19050" y="447675"/>
                </a:moveTo>
                <a:lnTo>
                  <a:pt x="0" y="447675"/>
                </a:lnTo>
                <a:lnTo>
                  <a:pt x="19050" y="438150"/>
                </a:lnTo>
                <a:lnTo>
                  <a:pt x="19050" y="4476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05551" y="1292542"/>
            <a:ext cx="1123473" cy="8096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800975" y="1371600"/>
            <a:ext cx="190500" cy="409575"/>
          </a:xfrm>
          <a:custGeom>
            <a:avLst/>
            <a:gdLst/>
            <a:ahLst/>
            <a:cxnLst/>
            <a:rect l="l" t="t" r="r" b="b"/>
            <a:pathLst>
              <a:path w="190500" h="409575">
                <a:moveTo>
                  <a:pt x="76200" y="409575"/>
                </a:moveTo>
                <a:lnTo>
                  <a:pt x="76200" y="381000"/>
                </a:lnTo>
                <a:lnTo>
                  <a:pt x="57150" y="361950"/>
                </a:lnTo>
                <a:lnTo>
                  <a:pt x="104775" y="352425"/>
                </a:lnTo>
                <a:lnTo>
                  <a:pt x="95250" y="333375"/>
                </a:lnTo>
                <a:lnTo>
                  <a:pt x="142875" y="314325"/>
                </a:lnTo>
                <a:lnTo>
                  <a:pt x="142875" y="228600"/>
                </a:lnTo>
                <a:lnTo>
                  <a:pt x="76200" y="133350"/>
                </a:lnTo>
                <a:lnTo>
                  <a:pt x="47625" y="114300"/>
                </a:lnTo>
                <a:lnTo>
                  <a:pt x="66675" y="95250"/>
                </a:lnTo>
                <a:lnTo>
                  <a:pt x="57150" y="76200"/>
                </a:lnTo>
                <a:lnTo>
                  <a:pt x="28575" y="76200"/>
                </a:lnTo>
                <a:lnTo>
                  <a:pt x="0" y="19050"/>
                </a:lnTo>
                <a:lnTo>
                  <a:pt x="85725" y="0"/>
                </a:lnTo>
                <a:lnTo>
                  <a:pt x="123825" y="9525"/>
                </a:lnTo>
                <a:lnTo>
                  <a:pt x="123825" y="38100"/>
                </a:lnTo>
                <a:lnTo>
                  <a:pt x="152400" y="47625"/>
                </a:lnTo>
                <a:lnTo>
                  <a:pt x="95250" y="104775"/>
                </a:lnTo>
                <a:lnTo>
                  <a:pt x="95250" y="123825"/>
                </a:lnTo>
                <a:lnTo>
                  <a:pt x="133350" y="190500"/>
                </a:lnTo>
                <a:lnTo>
                  <a:pt x="180975" y="228600"/>
                </a:lnTo>
                <a:lnTo>
                  <a:pt x="190500" y="333375"/>
                </a:lnTo>
                <a:lnTo>
                  <a:pt x="76200" y="4095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544050" y="2419350"/>
            <a:ext cx="28575" cy="57150"/>
          </a:xfrm>
          <a:custGeom>
            <a:avLst/>
            <a:gdLst/>
            <a:ahLst/>
            <a:cxnLst/>
            <a:rect l="l" t="t" r="r" b="b"/>
            <a:pathLst>
              <a:path w="28575" h="57150">
                <a:moveTo>
                  <a:pt x="19050" y="28575"/>
                </a:moveTo>
                <a:lnTo>
                  <a:pt x="0" y="28575"/>
                </a:lnTo>
                <a:lnTo>
                  <a:pt x="0" y="0"/>
                </a:lnTo>
                <a:lnTo>
                  <a:pt x="9525" y="9525"/>
                </a:lnTo>
                <a:lnTo>
                  <a:pt x="19050" y="28575"/>
                </a:lnTo>
                <a:close/>
              </a:path>
              <a:path w="28575" h="57150">
                <a:moveTo>
                  <a:pt x="19050" y="57150"/>
                </a:moveTo>
                <a:lnTo>
                  <a:pt x="19050" y="38100"/>
                </a:lnTo>
                <a:lnTo>
                  <a:pt x="28575" y="47625"/>
                </a:lnTo>
                <a:lnTo>
                  <a:pt x="19050" y="571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72175" y="1085850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0" y="38100"/>
                </a:moveTo>
                <a:lnTo>
                  <a:pt x="9525" y="0"/>
                </a:lnTo>
                <a:lnTo>
                  <a:pt x="19050" y="9525"/>
                </a:lnTo>
                <a:lnTo>
                  <a:pt x="19050" y="28575"/>
                </a:lnTo>
                <a:lnTo>
                  <a:pt x="0" y="381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21016" y="1286827"/>
            <a:ext cx="2289964" cy="17421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315450" y="183356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124825" y="139541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05650" y="981075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19050" y="19050"/>
                </a:moveTo>
                <a:lnTo>
                  <a:pt x="0" y="0"/>
                </a:lnTo>
                <a:lnTo>
                  <a:pt x="28575" y="9525"/>
                </a:lnTo>
                <a:lnTo>
                  <a:pt x="19050" y="1905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000500" y="3762375"/>
            <a:ext cx="57150" cy="38100"/>
          </a:xfrm>
          <a:custGeom>
            <a:avLst/>
            <a:gdLst/>
            <a:ahLst/>
            <a:cxnLst/>
            <a:rect l="l" t="t" r="r" b="b"/>
            <a:pathLst>
              <a:path w="57150" h="38100">
                <a:moveTo>
                  <a:pt x="47625" y="38100"/>
                </a:moveTo>
                <a:lnTo>
                  <a:pt x="0" y="0"/>
                </a:lnTo>
                <a:lnTo>
                  <a:pt x="57150" y="28575"/>
                </a:lnTo>
                <a:lnTo>
                  <a:pt x="47625" y="381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735604" y="962024"/>
            <a:ext cx="262890" cy="207645"/>
          </a:xfrm>
          <a:custGeom>
            <a:avLst/>
            <a:gdLst/>
            <a:ahLst/>
            <a:cxnLst/>
            <a:rect l="l" t="t" r="r" b="b"/>
            <a:pathLst>
              <a:path w="262890" h="207644">
                <a:moveTo>
                  <a:pt x="131444" y="207644"/>
                </a:moveTo>
                <a:lnTo>
                  <a:pt x="81041" y="198041"/>
                </a:lnTo>
                <a:lnTo>
                  <a:pt x="38584" y="169229"/>
                </a:lnTo>
                <a:lnTo>
                  <a:pt x="9695" y="126823"/>
                </a:lnTo>
                <a:lnTo>
                  <a:pt x="0" y="76436"/>
                </a:lnTo>
                <a:lnTo>
                  <a:pt x="2353" y="50237"/>
                </a:lnTo>
                <a:lnTo>
                  <a:pt x="9513" y="26016"/>
                </a:lnTo>
                <a:lnTo>
                  <a:pt x="21477" y="3772"/>
                </a:lnTo>
                <a:lnTo>
                  <a:pt x="24599" y="0"/>
                </a:lnTo>
                <a:lnTo>
                  <a:pt x="238290" y="0"/>
                </a:lnTo>
                <a:lnTo>
                  <a:pt x="241413" y="3773"/>
                </a:lnTo>
                <a:lnTo>
                  <a:pt x="253377" y="26016"/>
                </a:lnTo>
                <a:lnTo>
                  <a:pt x="260536" y="50238"/>
                </a:lnTo>
                <a:lnTo>
                  <a:pt x="262889" y="76437"/>
                </a:lnTo>
                <a:lnTo>
                  <a:pt x="260441" y="102628"/>
                </a:lnTo>
                <a:lnTo>
                  <a:pt x="241150" y="149024"/>
                </a:lnTo>
                <a:lnTo>
                  <a:pt x="204071" y="186036"/>
                </a:lnTo>
                <a:lnTo>
                  <a:pt x="157640" y="205243"/>
                </a:lnTo>
                <a:lnTo>
                  <a:pt x="131444" y="207644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35603" y="962024"/>
            <a:ext cx="262890" cy="207645"/>
          </a:xfrm>
          <a:custGeom>
            <a:avLst/>
            <a:gdLst/>
            <a:ahLst/>
            <a:cxnLst/>
            <a:rect l="l" t="t" r="r" b="b"/>
            <a:pathLst>
              <a:path w="262890" h="207644">
                <a:moveTo>
                  <a:pt x="238290" y="0"/>
                </a:moveTo>
                <a:lnTo>
                  <a:pt x="241412" y="3772"/>
                </a:lnTo>
                <a:lnTo>
                  <a:pt x="253377" y="26016"/>
                </a:lnTo>
                <a:lnTo>
                  <a:pt x="260536" y="50237"/>
                </a:lnTo>
                <a:lnTo>
                  <a:pt x="262889" y="76436"/>
                </a:lnTo>
                <a:lnTo>
                  <a:pt x="260441" y="102627"/>
                </a:lnTo>
                <a:lnTo>
                  <a:pt x="241150" y="149024"/>
                </a:lnTo>
                <a:lnTo>
                  <a:pt x="204071" y="186036"/>
                </a:lnTo>
                <a:lnTo>
                  <a:pt x="157640" y="205243"/>
                </a:lnTo>
                <a:lnTo>
                  <a:pt x="131444" y="207644"/>
                </a:lnTo>
                <a:lnTo>
                  <a:pt x="105250" y="205243"/>
                </a:lnTo>
                <a:lnTo>
                  <a:pt x="58819" y="186036"/>
                </a:lnTo>
                <a:lnTo>
                  <a:pt x="21740" y="149024"/>
                </a:lnTo>
                <a:lnTo>
                  <a:pt x="2448" y="102628"/>
                </a:lnTo>
                <a:lnTo>
                  <a:pt x="0" y="76437"/>
                </a:lnTo>
                <a:lnTo>
                  <a:pt x="2353" y="50238"/>
                </a:lnTo>
                <a:lnTo>
                  <a:pt x="9513" y="26016"/>
                </a:lnTo>
                <a:lnTo>
                  <a:pt x="21477" y="3773"/>
                </a:lnTo>
                <a:lnTo>
                  <a:pt x="24599" y="0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51585" y="1203960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24763" y="49525"/>
                </a:moveTo>
                <a:lnTo>
                  <a:pt x="14017" y="47992"/>
                </a:lnTo>
                <a:lnTo>
                  <a:pt x="6308" y="43393"/>
                </a:lnTo>
                <a:lnTo>
                  <a:pt x="1636" y="35729"/>
                </a:lnTo>
                <a:lnTo>
                  <a:pt x="0" y="24998"/>
                </a:lnTo>
                <a:lnTo>
                  <a:pt x="1429" y="14238"/>
                </a:lnTo>
                <a:lnTo>
                  <a:pt x="5953" y="6485"/>
                </a:lnTo>
                <a:lnTo>
                  <a:pt x="13573" y="1739"/>
                </a:lnTo>
                <a:lnTo>
                  <a:pt x="24287" y="0"/>
                </a:lnTo>
                <a:lnTo>
                  <a:pt x="25239" y="0"/>
                </a:lnTo>
                <a:lnTo>
                  <a:pt x="35954" y="1739"/>
                </a:lnTo>
                <a:lnTo>
                  <a:pt x="43573" y="6485"/>
                </a:lnTo>
                <a:lnTo>
                  <a:pt x="48098" y="14238"/>
                </a:lnTo>
                <a:lnTo>
                  <a:pt x="49527" y="24998"/>
                </a:lnTo>
                <a:lnTo>
                  <a:pt x="47891" y="35729"/>
                </a:lnTo>
                <a:lnTo>
                  <a:pt x="43218" y="43393"/>
                </a:lnTo>
                <a:lnTo>
                  <a:pt x="35509" y="47992"/>
                </a:lnTo>
                <a:lnTo>
                  <a:pt x="24763" y="49525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051585" y="1203960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25239" y="0"/>
                </a:moveTo>
                <a:lnTo>
                  <a:pt x="35954" y="1739"/>
                </a:lnTo>
                <a:lnTo>
                  <a:pt x="43573" y="6485"/>
                </a:lnTo>
                <a:lnTo>
                  <a:pt x="48098" y="14238"/>
                </a:lnTo>
                <a:lnTo>
                  <a:pt x="49527" y="24998"/>
                </a:lnTo>
                <a:lnTo>
                  <a:pt x="47891" y="35729"/>
                </a:lnTo>
                <a:lnTo>
                  <a:pt x="43218" y="43393"/>
                </a:lnTo>
                <a:lnTo>
                  <a:pt x="35509" y="47992"/>
                </a:lnTo>
                <a:lnTo>
                  <a:pt x="24763" y="49525"/>
                </a:lnTo>
                <a:lnTo>
                  <a:pt x="14017" y="47992"/>
                </a:lnTo>
                <a:lnTo>
                  <a:pt x="6308" y="43393"/>
                </a:lnTo>
                <a:lnTo>
                  <a:pt x="1636" y="35729"/>
                </a:lnTo>
                <a:lnTo>
                  <a:pt x="0" y="24998"/>
                </a:lnTo>
                <a:lnTo>
                  <a:pt x="1429" y="14238"/>
                </a:lnTo>
                <a:lnTo>
                  <a:pt x="5953" y="6485"/>
                </a:lnTo>
                <a:lnTo>
                  <a:pt x="13573" y="1739"/>
                </a:lnTo>
                <a:lnTo>
                  <a:pt x="24287" y="0"/>
                </a:lnTo>
                <a:lnTo>
                  <a:pt x="25239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7200" y="2348598"/>
            <a:ext cx="34290" cy="122555"/>
          </a:xfrm>
          <a:custGeom>
            <a:avLst/>
            <a:gdLst/>
            <a:ahLst/>
            <a:cxnLst/>
            <a:rect l="l" t="t" r="r" b="b"/>
            <a:pathLst>
              <a:path w="34290" h="122555">
                <a:moveTo>
                  <a:pt x="0" y="122484"/>
                </a:moveTo>
                <a:lnTo>
                  <a:pt x="0" y="0"/>
                </a:lnTo>
                <a:lnTo>
                  <a:pt x="1784" y="978"/>
                </a:lnTo>
                <a:lnTo>
                  <a:pt x="28624" y="33712"/>
                </a:lnTo>
                <a:lnTo>
                  <a:pt x="33813" y="61462"/>
                </a:lnTo>
                <a:lnTo>
                  <a:pt x="32446" y="75870"/>
                </a:lnTo>
                <a:lnTo>
                  <a:pt x="12526" y="112496"/>
                </a:lnTo>
                <a:lnTo>
                  <a:pt x="0" y="122484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57200" y="2348598"/>
            <a:ext cx="34290" cy="122555"/>
          </a:xfrm>
          <a:custGeom>
            <a:avLst/>
            <a:gdLst/>
            <a:ahLst/>
            <a:cxnLst/>
            <a:rect l="l" t="t" r="r" b="b"/>
            <a:pathLst>
              <a:path w="34290" h="122555">
                <a:moveTo>
                  <a:pt x="0" y="0"/>
                </a:moveTo>
                <a:lnTo>
                  <a:pt x="28624" y="33712"/>
                </a:lnTo>
                <a:lnTo>
                  <a:pt x="33813" y="61462"/>
                </a:lnTo>
                <a:lnTo>
                  <a:pt x="32446" y="75870"/>
                </a:lnTo>
                <a:lnTo>
                  <a:pt x="28442" y="89178"/>
                </a:lnTo>
                <a:lnTo>
                  <a:pt x="21802" y="101387"/>
                </a:lnTo>
                <a:lnTo>
                  <a:pt x="12526" y="112496"/>
                </a:lnTo>
                <a:lnTo>
                  <a:pt x="1387" y="121736"/>
                </a:lnTo>
                <a:lnTo>
                  <a:pt x="0" y="122484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95022" y="3143250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5869" y="19037"/>
                </a:moveTo>
                <a:lnTo>
                  <a:pt x="3483" y="19037"/>
                </a:lnTo>
                <a:lnTo>
                  <a:pt x="309" y="15942"/>
                </a:lnTo>
                <a:lnTo>
                  <a:pt x="0" y="3559"/>
                </a:lnTo>
                <a:lnTo>
                  <a:pt x="3026" y="309"/>
                </a:lnTo>
                <a:lnTo>
                  <a:pt x="9200" y="0"/>
                </a:lnTo>
                <a:lnTo>
                  <a:pt x="10164" y="0"/>
                </a:lnTo>
                <a:lnTo>
                  <a:pt x="16338" y="309"/>
                </a:lnTo>
                <a:lnTo>
                  <a:pt x="19353" y="3560"/>
                </a:lnTo>
                <a:lnTo>
                  <a:pt x="19043" y="15942"/>
                </a:lnTo>
                <a:lnTo>
                  <a:pt x="15869" y="1903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95021" y="3143250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0153" y="0"/>
                </a:moveTo>
                <a:lnTo>
                  <a:pt x="16338" y="309"/>
                </a:lnTo>
                <a:lnTo>
                  <a:pt x="19354" y="3560"/>
                </a:lnTo>
                <a:lnTo>
                  <a:pt x="19199" y="9751"/>
                </a:lnTo>
                <a:lnTo>
                  <a:pt x="19044" y="15942"/>
                </a:lnTo>
                <a:lnTo>
                  <a:pt x="15870" y="19038"/>
                </a:lnTo>
                <a:lnTo>
                  <a:pt x="9677" y="19038"/>
                </a:lnTo>
                <a:lnTo>
                  <a:pt x="3484" y="19038"/>
                </a:lnTo>
                <a:lnTo>
                  <a:pt x="309" y="15942"/>
                </a:lnTo>
                <a:lnTo>
                  <a:pt x="154" y="9751"/>
                </a:lnTo>
                <a:lnTo>
                  <a:pt x="0" y="3560"/>
                </a:lnTo>
                <a:lnTo>
                  <a:pt x="3015" y="310"/>
                </a:lnTo>
                <a:lnTo>
                  <a:pt x="9200" y="0"/>
                </a:lnTo>
                <a:lnTo>
                  <a:pt x="10153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655718" y="27222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655718" y="27222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400449" y="1285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152398"/>
                </a:moveTo>
                <a:lnTo>
                  <a:pt x="34128" y="139891"/>
                </a:lnTo>
                <a:lnTo>
                  <a:pt x="5649" y="105614"/>
                </a:lnTo>
                <a:lnTo>
                  <a:pt x="0" y="76436"/>
                </a:lnTo>
                <a:lnTo>
                  <a:pt x="1342" y="61259"/>
                </a:lnTo>
                <a:lnTo>
                  <a:pt x="22066" y="22570"/>
                </a:lnTo>
                <a:lnTo>
                  <a:pt x="60560" y="1484"/>
                </a:lnTo>
                <a:lnTo>
                  <a:pt x="75723" y="0"/>
                </a:lnTo>
                <a:lnTo>
                  <a:pt x="76675" y="0"/>
                </a:lnTo>
                <a:lnTo>
                  <a:pt x="118668" y="12769"/>
                </a:lnTo>
                <a:lnTo>
                  <a:pt x="146931" y="47223"/>
                </a:lnTo>
                <a:lnTo>
                  <a:pt x="152398" y="76436"/>
                </a:lnTo>
                <a:lnTo>
                  <a:pt x="150962" y="91604"/>
                </a:lnTo>
                <a:lnTo>
                  <a:pt x="129997" y="130164"/>
                </a:lnTo>
                <a:lnTo>
                  <a:pt x="91371" y="151008"/>
                </a:lnTo>
                <a:lnTo>
                  <a:pt x="76199" y="15239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00449" y="1285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675" y="0"/>
                </a:moveTo>
                <a:lnTo>
                  <a:pt x="118668" y="12769"/>
                </a:lnTo>
                <a:lnTo>
                  <a:pt x="146931" y="47223"/>
                </a:lnTo>
                <a:lnTo>
                  <a:pt x="152398" y="76436"/>
                </a:lnTo>
                <a:lnTo>
                  <a:pt x="150962" y="91604"/>
                </a:lnTo>
                <a:lnTo>
                  <a:pt x="129997" y="130164"/>
                </a:lnTo>
                <a:lnTo>
                  <a:pt x="91371" y="151008"/>
                </a:lnTo>
                <a:lnTo>
                  <a:pt x="76199" y="152398"/>
                </a:lnTo>
                <a:lnTo>
                  <a:pt x="61026" y="151008"/>
                </a:lnTo>
                <a:lnTo>
                  <a:pt x="22402" y="130164"/>
                </a:lnTo>
                <a:lnTo>
                  <a:pt x="1437" y="91604"/>
                </a:lnTo>
                <a:lnTo>
                  <a:pt x="0" y="76436"/>
                </a:lnTo>
                <a:lnTo>
                  <a:pt x="1342" y="61259"/>
                </a:lnTo>
                <a:lnTo>
                  <a:pt x="22066" y="22570"/>
                </a:lnTo>
                <a:lnTo>
                  <a:pt x="60560" y="1484"/>
                </a:lnTo>
                <a:lnTo>
                  <a:pt x="75723" y="0"/>
                </a:lnTo>
                <a:lnTo>
                  <a:pt x="76675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379494" y="1150619"/>
            <a:ext cx="194310" cy="194310"/>
          </a:xfrm>
          <a:custGeom>
            <a:avLst/>
            <a:gdLst/>
            <a:ahLst/>
            <a:cxnLst/>
            <a:rect l="l" t="t" r="r" b="b"/>
            <a:pathLst>
              <a:path w="194309" h="194309">
                <a:moveTo>
                  <a:pt x="97155" y="194309"/>
                </a:moveTo>
                <a:lnTo>
                  <a:pt x="43494" y="178350"/>
                </a:lnTo>
                <a:lnTo>
                  <a:pt x="16090" y="151014"/>
                </a:lnTo>
                <a:lnTo>
                  <a:pt x="0" y="97391"/>
                </a:lnTo>
                <a:lnTo>
                  <a:pt x="1725" y="78034"/>
                </a:lnTo>
                <a:lnTo>
                  <a:pt x="28202" y="28708"/>
                </a:lnTo>
                <a:lnTo>
                  <a:pt x="77336" y="1868"/>
                </a:lnTo>
                <a:lnTo>
                  <a:pt x="96678" y="0"/>
                </a:lnTo>
                <a:lnTo>
                  <a:pt x="97630" y="0"/>
                </a:lnTo>
                <a:lnTo>
                  <a:pt x="151213" y="16222"/>
                </a:lnTo>
                <a:lnTo>
                  <a:pt x="178482" y="43692"/>
                </a:lnTo>
                <a:lnTo>
                  <a:pt x="194309" y="97392"/>
                </a:lnTo>
                <a:lnTo>
                  <a:pt x="192488" y="116741"/>
                </a:lnTo>
                <a:lnTo>
                  <a:pt x="165770" y="165937"/>
                </a:lnTo>
                <a:lnTo>
                  <a:pt x="116508" y="192536"/>
                </a:lnTo>
                <a:lnTo>
                  <a:pt x="97155" y="19430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379494" y="1150619"/>
            <a:ext cx="194310" cy="194310"/>
          </a:xfrm>
          <a:custGeom>
            <a:avLst/>
            <a:gdLst/>
            <a:ahLst/>
            <a:cxnLst/>
            <a:rect l="l" t="t" r="r" b="b"/>
            <a:pathLst>
              <a:path w="194309" h="194309">
                <a:moveTo>
                  <a:pt x="97630" y="0"/>
                </a:moveTo>
                <a:lnTo>
                  <a:pt x="151213" y="16222"/>
                </a:lnTo>
                <a:lnTo>
                  <a:pt x="178482" y="43692"/>
                </a:lnTo>
                <a:lnTo>
                  <a:pt x="194309" y="97391"/>
                </a:lnTo>
                <a:lnTo>
                  <a:pt x="192489" y="116741"/>
                </a:lnTo>
                <a:lnTo>
                  <a:pt x="165770" y="165937"/>
                </a:lnTo>
                <a:lnTo>
                  <a:pt x="116508" y="192536"/>
                </a:lnTo>
                <a:lnTo>
                  <a:pt x="97155" y="194309"/>
                </a:lnTo>
                <a:lnTo>
                  <a:pt x="77801" y="192536"/>
                </a:lnTo>
                <a:lnTo>
                  <a:pt x="28540" y="165937"/>
                </a:lnTo>
                <a:lnTo>
                  <a:pt x="1820" y="116741"/>
                </a:lnTo>
                <a:lnTo>
                  <a:pt x="0" y="97392"/>
                </a:lnTo>
                <a:lnTo>
                  <a:pt x="1725" y="78034"/>
                </a:lnTo>
                <a:lnTo>
                  <a:pt x="28202" y="28708"/>
                </a:lnTo>
                <a:lnTo>
                  <a:pt x="77334" y="1868"/>
                </a:lnTo>
                <a:lnTo>
                  <a:pt x="96678" y="0"/>
                </a:lnTo>
                <a:lnTo>
                  <a:pt x="97630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207543" y="2369820"/>
            <a:ext cx="194310" cy="194310"/>
          </a:xfrm>
          <a:custGeom>
            <a:avLst/>
            <a:gdLst/>
            <a:ahLst/>
            <a:cxnLst/>
            <a:rect l="l" t="t" r="r" b="b"/>
            <a:pathLst>
              <a:path w="194310" h="194310">
                <a:moveTo>
                  <a:pt x="97154" y="194308"/>
                </a:moveTo>
                <a:lnTo>
                  <a:pt x="43494" y="178349"/>
                </a:lnTo>
                <a:lnTo>
                  <a:pt x="16090" y="151013"/>
                </a:lnTo>
                <a:lnTo>
                  <a:pt x="0" y="97391"/>
                </a:lnTo>
                <a:lnTo>
                  <a:pt x="1725" y="78033"/>
                </a:lnTo>
                <a:lnTo>
                  <a:pt x="28203" y="28707"/>
                </a:lnTo>
                <a:lnTo>
                  <a:pt x="77336" y="1867"/>
                </a:lnTo>
                <a:lnTo>
                  <a:pt x="96678" y="0"/>
                </a:lnTo>
                <a:lnTo>
                  <a:pt x="97637" y="0"/>
                </a:lnTo>
                <a:lnTo>
                  <a:pt x="151213" y="16221"/>
                </a:lnTo>
                <a:lnTo>
                  <a:pt x="178481" y="43692"/>
                </a:lnTo>
                <a:lnTo>
                  <a:pt x="194309" y="97391"/>
                </a:lnTo>
                <a:lnTo>
                  <a:pt x="192488" y="116741"/>
                </a:lnTo>
                <a:lnTo>
                  <a:pt x="165769" y="165937"/>
                </a:lnTo>
                <a:lnTo>
                  <a:pt x="116508" y="192535"/>
                </a:lnTo>
                <a:lnTo>
                  <a:pt x="97154" y="19430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207543" y="2369819"/>
            <a:ext cx="194310" cy="194310"/>
          </a:xfrm>
          <a:custGeom>
            <a:avLst/>
            <a:gdLst/>
            <a:ahLst/>
            <a:cxnLst/>
            <a:rect l="l" t="t" r="r" b="b"/>
            <a:pathLst>
              <a:path w="194310" h="194310">
                <a:moveTo>
                  <a:pt x="97631" y="0"/>
                </a:moveTo>
                <a:lnTo>
                  <a:pt x="151213" y="16222"/>
                </a:lnTo>
                <a:lnTo>
                  <a:pt x="178481" y="43692"/>
                </a:lnTo>
                <a:lnTo>
                  <a:pt x="194309" y="97392"/>
                </a:lnTo>
                <a:lnTo>
                  <a:pt x="192488" y="116741"/>
                </a:lnTo>
                <a:lnTo>
                  <a:pt x="165769" y="165938"/>
                </a:lnTo>
                <a:lnTo>
                  <a:pt x="116508" y="192535"/>
                </a:lnTo>
                <a:lnTo>
                  <a:pt x="97154" y="194309"/>
                </a:lnTo>
                <a:lnTo>
                  <a:pt x="77801" y="192535"/>
                </a:lnTo>
                <a:lnTo>
                  <a:pt x="28540" y="165938"/>
                </a:lnTo>
                <a:lnTo>
                  <a:pt x="1820" y="116740"/>
                </a:lnTo>
                <a:lnTo>
                  <a:pt x="0" y="97391"/>
                </a:lnTo>
                <a:lnTo>
                  <a:pt x="1725" y="78034"/>
                </a:lnTo>
                <a:lnTo>
                  <a:pt x="28203" y="28708"/>
                </a:lnTo>
                <a:lnTo>
                  <a:pt x="77333" y="1868"/>
                </a:lnTo>
                <a:lnTo>
                  <a:pt x="97631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584735" y="237553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4289" y="68577"/>
                </a:moveTo>
                <a:lnTo>
                  <a:pt x="19376" y="66448"/>
                </a:lnTo>
                <a:lnTo>
                  <a:pt x="8690" y="60064"/>
                </a:lnTo>
                <a:lnTo>
                  <a:pt x="2231" y="49423"/>
                </a:lnTo>
                <a:lnTo>
                  <a:pt x="0" y="34525"/>
                </a:lnTo>
                <a:lnTo>
                  <a:pt x="2024" y="19597"/>
                </a:lnTo>
                <a:lnTo>
                  <a:pt x="8334" y="8867"/>
                </a:lnTo>
                <a:lnTo>
                  <a:pt x="18930" y="2335"/>
                </a:lnTo>
                <a:lnTo>
                  <a:pt x="33812" y="0"/>
                </a:lnTo>
                <a:lnTo>
                  <a:pt x="34765" y="0"/>
                </a:lnTo>
                <a:lnTo>
                  <a:pt x="49646" y="2335"/>
                </a:lnTo>
                <a:lnTo>
                  <a:pt x="60242" y="8867"/>
                </a:lnTo>
                <a:lnTo>
                  <a:pt x="66553" y="19597"/>
                </a:lnTo>
                <a:lnTo>
                  <a:pt x="68578" y="34525"/>
                </a:lnTo>
                <a:lnTo>
                  <a:pt x="66346" y="49423"/>
                </a:lnTo>
                <a:lnTo>
                  <a:pt x="59887" y="60064"/>
                </a:lnTo>
                <a:lnTo>
                  <a:pt x="49201" y="66448"/>
                </a:lnTo>
                <a:lnTo>
                  <a:pt x="34289" y="6857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84735" y="237553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4765" y="0"/>
                </a:moveTo>
                <a:lnTo>
                  <a:pt x="49646" y="2335"/>
                </a:lnTo>
                <a:lnTo>
                  <a:pt x="60242" y="8867"/>
                </a:lnTo>
                <a:lnTo>
                  <a:pt x="66553" y="19597"/>
                </a:lnTo>
                <a:lnTo>
                  <a:pt x="68578" y="34525"/>
                </a:lnTo>
                <a:lnTo>
                  <a:pt x="66346" y="49423"/>
                </a:lnTo>
                <a:lnTo>
                  <a:pt x="59887" y="60064"/>
                </a:lnTo>
                <a:lnTo>
                  <a:pt x="49201" y="66448"/>
                </a:lnTo>
                <a:lnTo>
                  <a:pt x="34289" y="68577"/>
                </a:lnTo>
                <a:lnTo>
                  <a:pt x="19376" y="66448"/>
                </a:lnTo>
                <a:lnTo>
                  <a:pt x="8690" y="60064"/>
                </a:lnTo>
                <a:lnTo>
                  <a:pt x="2231" y="49423"/>
                </a:lnTo>
                <a:lnTo>
                  <a:pt x="0" y="34525"/>
                </a:lnTo>
                <a:lnTo>
                  <a:pt x="2024" y="19597"/>
                </a:lnTo>
                <a:lnTo>
                  <a:pt x="8334" y="8867"/>
                </a:lnTo>
                <a:lnTo>
                  <a:pt x="18930" y="2335"/>
                </a:lnTo>
                <a:lnTo>
                  <a:pt x="33812" y="0"/>
                </a:lnTo>
                <a:lnTo>
                  <a:pt x="3476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764303" y="1564005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89">
                <a:moveTo>
                  <a:pt x="112394" y="224789"/>
                </a:moveTo>
                <a:lnTo>
                  <a:pt x="69304" y="216580"/>
                </a:lnTo>
                <a:lnTo>
                  <a:pt x="33003" y="191953"/>
                </a:lnTo>
                <a:lnTo>
                  <a:pt x="8300" y="155705"/>
                </a:lnTo>
                <a:lnTo>
                  <a:pt x="0" y="112632"/>
                </a:lnTo>
                <a:lnTo>
                  <a:pt x="2005" y="90233"/>
                </a:lnTo>
                <a:lnTo>
                  <a:pt x="18339" y="50503"/>
                </a:lnTo>
                <a:lnTo>
                  <a:pt x="49908" y="18733"/>
                </a:lnTo>
                <a:lnTo>
                  <a:pt x="89534" y="2147"/>
                </a:lnTo>
                <a:lnTo>
                  <a:pt x="111918" y="0"/>
                </a:lnTo>
                <a:lnTo>
                  <a:pt x="112871" y="0"/>
                </a:lnTo>
                <a:lnTo>
                  <a:pt x="155927" y="8392"/>
                </a:lnTo>
                <a:lnTo>
                  <a:pt x="192123" y="33172"/>
                </a:lnTo>
                <a:lnTo>
                  <a:pt x="216672" y="69525"/>
                </a:lnTo>
                <a:lnTo>
                  <a:pt x="224789" y="112632"/>
                </a:lnTo>
                <a:lnTo>
                  <a:pt x="222690" y="135022"/>
                </a:lnTo>
                <a:lnTo>
                  <a:pt x="206188" y="174683"/>
                </a:lnTo>
                <a:lnTo>
                  <a:pt x="174484" y="206319"/>
                </a:lnTo>
                <a:lnTo>
                  <a:pt x="134789" y="222737"/>
                </a:lnTo>
                <a:lnTo>
                  <a:pt x="112394" y="22478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764303" y="1564005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89">
                <a:moveTo>
                  <a:pt x="112871" y="0"/>
                </a:moveTo>
                <a:lnTo>
                  <a:pt x="155927" y="8392"/>
                </a:lnTo>
                <a:lnTo>
                  <a:pt x="192123" y="33172"/>
                </a:lnTo>
                <a:lnTo>
                  <a:pt x="216672" y="69525"/>
                </a:lnTo>
                <a:lnTo>
                  <a:pt x="224789" y="112632"/>
                </a:lnTo>
                <a:lnTo>
                  <a:pt x="222690" y="135022"/>
                </a:lnTo>
                <a:lnTo>
                  <a:pt x="206188" y="174683"/>
                </a:lnTo>
                <a:lnTo>
                  <a:pt x="174484" y="206319"/>
                </a:lnTo>
                <a:lnTo>
                  <a:pt x="134789" y="222737"/>
                </a:lnTo>
                <a:lnTo>
                  <a:pt x="112394" y="224789"/>
                </a:lnTo>
                <a:lnTo>
                  <a:pt x="90000" y="222736"/>
                </a:lnTo>
                <a:lnTo>
                  <a:pt x="50305" y="206319"/>
                </a:lnTo>
                <a:lnTo>
                  <a:pt x="18601" y="174682"/>
                </a:lnTo>
                <a:lnTo>
                  <a:pt x="2099" y="135021"/>
                </a:lnTo>
                <a:lnTo>
                  <a:pt x="0" y="112632"/>
                </a:lnTo>
                <a:lnTo>
                  <a:pt x="2005" y="90233"/>
                </a:lnTo>
                <a:lnTo>
                  <a:pt x="18339" y="50503"/>
                </a:lnTo>
                <a:lnTo>
                  <a:pt x="49908" y="18733"/>
                </a:lnTo>
                <a:lnTo>
                  <a:pt x="89534" y="2147"/>
                </a:lnTo>
                <a:lnTo>
                  <a:pt x="111918" y="0"/>
                </a:lnTo>
                <a:lnTo>
                  <a:pt x="112871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081672" y="305371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19">
                <a:moveTo>
                  <a:pt x="6337" y="7590"/>
                </a:moveTo>
                <a:lnTo>
                  <a:pt x="1565" y="7590"/>
                </a:lnTo>
                <a:lnTo>
                  <a:pt x="298" y="6399"/>
                </a:lnTo>
                <a:lnTo>
                  <a:pt x="0" y="1637"/>
                </a:lnTo>
                <a:lnTo>
                  <a:pt x="1112" y="297"/>
                </a:lnTo>
                <a:lnTo>
                  <a:pt x="3475" y="0"/>
                </a:lnTo>
                <a:lnTo>
                  <a:pt x="4432" y="0"/>
                </a:lnTo>
                <a:lnTo>
                  <a:pt x="6795" y="298"/>
                </a:lnTo>
                <a:lnTo>
                  <a:pt x="7903" y="1637"/>
                </a:lnTo>
                <a:lnTo>
                  <a:pt x="7604" y="6399"/>
                </a:lnTo>
                <a:lnTo>
                  <a:pt x="6337" y="759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081671" y="3053714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19">
                <a:moveTo>
                  <a:pt x="4428" y="0"/>
                </a:moveTo>
                <a:lnTo>
                  <a:pt x="6795" y="298"/>
                </a:lnTo>
                <a:lnTo>
                  <a:pt x="7904" y="1637"/>
                </a:lnTo>
                <a:lnTo>
                  <a:pt x="7754" y="4018"/>
                </a:lnTo>
                <a:lnTo>
                  <a:pt x="7605" y="6400"/>
                </a:lnTo>
                <a:lnTo>
                  <a:pt x="6337" y="7590"/>
                </a:lnTo>
                <a:lnTo>
                  <a:pt x="3952" y="7590"/>
                </a:lnTo>
                <a:lnTo>
                  <a:pt x="1566" y="7590"/>
                </a:lnTo>
                <a:lnTo>
                  <a:pt x="298" y="6400"/>
                </a:lnTo>
                <a:lnTo>
                  <a:pt x="149" y="4018"/>
                </a:lnTo>
                <a:lnTo>
                  <a:pt x="0" y="1638"/>
                </a:lnTo>
                <a:lnTo>
                  <a:pt x="1108" y="298"/>
                </a:lnTo>
                <a:lnTo>
                  <a:pt x="3475" y="0"/>
                </a:lnTo>
                <a:lnTo>
                  <a:pt x="442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802404" y="962024"/>
            <a:ext cx="91440" cy="64769"/>
          </a:xfrm>
          <a:custGeom>
            <a:avLst/>
            <a:gdLst/>
            <a:ahLst/>
            <a:cxnLst/>
            <a:rect l="l" t="t" r="r" b="b"/>
            <a:pathLst>
              <a:path w="91440" h="64769">
                <a:moveTo>
                  <a:pt x="45719" y="64767"/>
                </a:moveTo>
                <a:lnTo>
                  <a:pt x="7616" y="44459"/>
                </a:lnTo>
                <a:lnTo>
                  <a:pt x="0" y="19285"/>
                </a:lnTo>
                <a:lnTo>
                  <a:pt x="784" y="10190"/>
                </a:lnTo>
                <a:lnTo>
                  <a:pt x="3235" y="1773"/>
                </a:lnTo>
                <a:lnTo>
                  <a:pt x="4179" y="0"/>
                </a:lnTo>
                <a:lnTo>
                  <a:pt x="87259" y="0"/>
                </a:lnTo>
                <a:lnTo>
                  <a:pt x="88203" y="1773"/>
                </a:lnTo>
                <a:lnTo>
                  <a:pt x="90654" y="10191"/>
                </a:lnTo>
                <a:lnTo>
                  <a:pt x="91438" y="19286"/>
                </a:lnTo>
                <a:lnTo>
                  <a:pt x="90559" y="28372"/>
                </a:lnTo>
                <a:lnTo>
                  <a:pt x="63214" y="61440"/>
                </a:lnTo>
                <a:lnTo>
                  <a:pt x="45719" y="6476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802404" y="962024"/>
            <a:ext cx="91440" cy="64769"/>
          </a:xfrm>
          <a:custGeom>
            <a:avLst/>
            <a:gdLst/>
            <a:ahLst/>
            <a:cxnLst/>
            <a:rect l="l" t="t" r="r" b="b"/>
            <a:pathLst>
              <a:path w="91440" h="64769">
                <a:moveTo>
                  <a:pt x="87259" y="0"/>
                </a:moveTo>
                <a:lnTo>
                  <a:pt x="88203" y="1773"/>
                </a:lnTo>
                <a:lnTo>
                  <a:pt x="90654" y="10191"/>
                </a:lnTo>
                <a:lnTo>
                  <a:pt x="91438" y="19286"/>
                </a:lnTo>
                <a:lnTo>
                  <a:pt x="90559" y="28372"/>
                </a:lnTo>
                <a:lnTo>
                  <a:pt x="63214" y="61440"/>
                </a:lnTo>
                <a:lnTo>
                  <a:pt x="45719" y="64767"/>
                </a:lnTo>
                <a:lnTo>
                  <a:pt x="36628" y="63936"/>
                </a:lnTo>
                <a:lnTo>
                  <a:pt x="3417" y="36763"/>
                </a:lnTo>
                <a:lnTo>
                  <a:pt x="0" y="19285"/>
                </a:lnTo>
                <a:lnTo>
                  <a:pt x="784" y="10190"/>
                </a:lnTo>
                <a:lnTo>
                  <a:pt x="3235" y="1773"/>
                </a:lnTo>
                <a:lnTo>
                  <a:pt x="4179" y="0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98511" y="2604135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5" h="11430">
                <a:moveTo>
                  <a:pt x="9516" y="11409"/>
                </a:moveTo>
                <a:lnTo>
                  <a:pt x="2208" y="11409"/>
                </a:lnTo>
                <a:lnTo>
                  <a:pt x="304" y="9584"/>
                </a:lnTo>
                <a:lnTo>
                  <a:pt x="0" y="2282"/>
                </a:lnTo>
                <a:lnTo>
                  <a:pt x="1744" y="304"/>
                </a:lnTo>
                <a:lnTo>
                  <a:pt x="5386" y="0"/>
                </a:lnTo>
                <a:lnTo>
                  <a:pt x="6345" y="0"/>
                </a:lnTo>
                <a:lnTo>
                  <a:pt x="9980" y="304"/>
                </a:lnTo>
                <a:lnTo>
                  <a:pt x="11724" y="2282"/>
                </a:lnTo>
                <a:lnTo>
                  <a:pt x="11420" y="9584"/>
                </a:lnTo>
                <a:lnTo>
                  <a:pt x="9516" y="1140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98511" y="2604135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5" h="11430">
                <a:moveTo>
                  <a:pt x="6338" y="0"/>
                </a:moveTo>
                <a:lnTo>
                  <a:pt x="9980" y="305"/>
                </a:lnTo>
                <a:lnTo>
                  <a:pt x="11724" y="2282"/>
                </a:lnTo>
                <a:lnTo>
                  <a:pt x="11572" y="5933"/>
                </a:lnTo>
                <a:lnTo>
                  <a:pt x="11420" y="9584"/>
                </a:lnTo>
                <a:lnTo>
                  <a:pt x="9516" y="11410"/>
                </a:lnTo>
                <a:lnTo>
                  <a:pt x="5862" y="11410"/>
                </a:lnTo>
                <a:lnTo>
                  <a:pt x="2208" y="11410"/>
                </a:lnTo>
                <a:lnTo>
                  <a:pt x="304" y="9584"/>
                </a:lnTo>
                <a:lnTo>
                  <a:pt x="152" y="5933"/>
                </a:lnTo>
                <a:lnTo>
                  <a:pt x="0" y="2282"/>
                </a:lnTo>
                <a:lnTo>
                  <a:pt x="1744" y="305"/>
                </a:lnTo>
                <a:lnTo>
                  <a:pt x="5386" y="0"/>
                </a:lnTo>
                <a:lnTo>
                  <a:pt x="633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931568" y="9982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2" y="3749"/>
                </a:lnTo>
                <a:lnTo>
                  <a:pt x="282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931568" y="9982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2" y="3749"/>
                </a:lnTo>
                <a:lnTo>
                  <a:pt x="282" y="3194"/>
                </a:lnTo>
                <a:lnTo>
                  <a:pt x="141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855342" y="1255394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59">
                <a:moveTo>
                  <a:pt x="4119" y="22850"/>
                </a:moveTo>
                <a:lnTo>
                  <a:pt x="310" y="19119"/>
                </a:lnTo>
                <a:lnTo>
                  <a:pt x="0" y="4196"/>
                </a:lnTo>
                <a:lnTo>
                  <a:pt x="3649" y="311"/>
                </a:lnTo>
                <a:lnTo>
                  <a:pt x="11105" y="0"/>
                </a:lnTo>
                <a:lnTo>
                  <a:pt x="12057" y="0"/>
                </a:lnTo>
                <a:lnTo>
                  <a:pt x="19514" y="311"/>
                </a:lnTo>
                <a:lnTo>
                  <a:pt x="23164" y="4197"/>
                </a:lnTo>
                <a:lnTo>
                  <a:pt x="22853" y="19120"/>
                </a:lnTo>
                <a:lnTo>
                  <a:pt x="19044" y="22850"/>
                </a:lnTo>
                <a:lnTo>
                  <a:pt x="4119" y="2285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855341" y="1255394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59">
                <a:moveTo>
                  <a:pt x="12058" y="0"/>
                </a:moveTo>
                <a:lnTo>
                  <a:pt x="19515" y="310"/>
                </a:lnTo>
                <a:lnTo>
                  <a:pt x="23165" y="4196"/>
                </a:lnTo>
                <a:lnTo>
                  <a:pt x="23010" y="11658"/>
                </a:lnTo>
                <a:lnTo>
                  <a:pt x="22854" y="19119"/>
                </a:lnTo>
                <a:lnTo>
                  <a:pt x="19045" y="22850"/>
                </a:lnTo>
                <a:lnTo>
                  <a:pt x="11583" y="22850"/>
                </a:lnTo>
                <a:lnTo>
                  <a:pt x="4120" y="22850"/>
                </a:lnTo>
                <a:lnTo>
                  <a:pt x="311" y="19120"/>
                </a:lnTo>
                <a:lnTo>
                  <a:pt x="155" y="11658"/>
                </a:lnTo>
                <a:lnTo>
                  <a:pt x="0" y="4197"/>
                </a:lnTo>
                <a:lnTo>
                  <a:pt x="3650" y="311"/>
                </a:lnTo>
                <a:lnTo>
                  <a:pt x="11106" y="0"/>
                </a:lnTo>
                <a:lnTo>
                  <a:pt x="1205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76646" y="250126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19">
                <a:moveTo>
                  <a:pt x="6337" y="7590"/>
                </a:moveTo>
                <a:lnTo>
                  <a:pt x="1566" y="7590"/>
                </a:lnTo>
                <a:lnTo>
                  <a:pt x="298" y="6399"/>
                </a:lnTo>
                <a:lnTo>
                  <a:pt x="0" y="1637"/>
                </a:lnTo>
                <a:lnTo>
                  <a:pt x="1113" y="297"/>
                </a:lnTo>
                <a:lnTo>
                  <a:pt x="3475" y="0"/>
                </a:lnTo>
                <a:lnTo>
                  <a:pt x="4432" y="0"/>
                </a:lnTo>
                <a:lnTo>
                  <a:pt x="6795" y="298"/>
                </a:lnTo>
                <a:lnTo>
                  <a:pt x="7903" y="1637"/>
                </a:lnTo>
                <a:lnTo>
                  <a:pt x="7604" y="6399"/>
                </a:lnTo>
                <a:lnTo>
                  <a:pt x="6337" y="759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76646" y="2501264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19">
                <a:moveTo>
                  <a:pt x="4428" y="0"/>
                </a:moveTo>
                <a:lnTo>
                  <a:pt x="6794" y="298"/>
                </a:lnTo>
                <a:lnTo>
                  <a:pt x="7903" y="1638"/>
                </a:lnTo>
                <a:lnTo>
                  <a:pt x="7754" y="4018"/>
                </a:lnTo>
                <a:lnTo>
                  <a:pt x="7604" y="6400"/>
                </a:lnTo>
                <a:lnTo>
                  <a:pt x="6337" y="7590"/>
                </a:lnTo>
                <a:lnTo>
                  <a:pt x="3951" y="7590"/>
                </a:lnTo>
                <a:lnTo>
                  <a:pt x="1566" y="7590"/>
                </a:lnTo>
                <a:lnTo>
                  <a:pt x="298" y="6400"/>
                </a:lnTo>
                <a:lnTo>
                  <a:pt x="149" y="4018"/>
                </a:lnTo>
                <a:lnTo>
                  <a:pt x="0" y="1638"/>
                </a:lnTo>
                <a:lnTo>
                  <a:pt x="1108" y="298"/>
                </a:lnTo>
                <a:lnTo>
                  <a:pt x="3475" y="0"/>
                </a:lnTo>
                <a:lnTo>
                  <a:pt x="442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932070" y="162686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53" y="41904"/>
                </a:moveTo>
                <a:lnTo>
                  <a:pt x="11874" y="40609"/>
                </a:lnTo>
                <a:lnTo>
                  <a:pt x="5356" y="36725"/>
                </a:lnTo>
                <a:lnTo>
                  <a:pt x="1398" y="30251"/>
                </a:lnTo>
                <a:lnTo>
                  <a:pt x="0" y="21187"/>
                </a:lnTo>
                <a:lnTo>
                  <a:pt x="1191" y="12094"/>
                </a:lnTo>
                <a:lnTo>
                  <a:pt x="5002" y="5532"/>
                </a:lnTo>
                <a:lnTo>
                  <a:pt x="11432" y="1500"/>
                </a:lnTo>
                <a:lnTo>
                  <a:pt x="20477" y="0"/>
                </a:lnTo>
                <a:lnTo>
                  <a:pt x="21429" y="0"/>
                </a:lnTo>
                <a:lnTo>
                  <a:pt x="30477" y="1500"/>
                </a:lnTo>
                <a:lnTo>
                  <a:pt x="36905" y="5532"/>
                </a:lnTo>
                <a:lnTo>
                  <a:pt x="40715" y="12095"/>
                </a:lnTo>
                <a:lnTo>
                  <a:pt x="41907" y="21188"/>
                </a:lnTo>
                <a:lnTo>
                  <a:pt x="40509" y="30251"/>
                </a:lnTo>
                <a:lnTo>
                  <a:pt x="36550" y="36725"/>
                </a:lnTo>
                <a:lnTo>
                  <a:pt x="30030" y="40609"/>
                </a:lnTo>
                <a:lnTo>
                  <a:pt x="20953" y="41904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932070" y="162686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1429" y="0"/>
                </a:moveTo>
                <a:lnTo>
                  <a:pt x="30476" y="1500"/>
                </a:lnTo>
                <a:lnTo>
                  <a:pt x="36905" y="5532"/>
                </a:lnTo>
                <a:lnTo>
                  <a:pt x="40715" y="12094"/>
                </a:lnTo>
                <a:lnTo>
                  <a:pt x="41907" y="21187"/>
                </a:lnTo>
                <a:lnTo>
                  <a:pt x="40509" y="30251"/>
                </a:lnTo>
                <a:lnTo>
                  <a:pt x="36551" y="36725"/>
                </a:lnTo>
                <a:lnTo>
                  <a:pt x="30032" y="40609"/>
                </a:lnTo>
                <a:lnTo>
                  <a:pt x="20953" y="41904"/>
                </a:lnTo>
                <a:lnTo>
                  <a:pt x="11875" y="40609"/>
                </a:lnTo>
                <a:lnTo>
                  <a:pt x="5356" y="36725"/>
                </a:lnTo>
                <a:lnTo>
                  <a:pt x="1398" y="30251"/>
                </a:lnTo>
                <a:lnTo>
                  <a:pt x="0" y="21188"/>
                </a:lnTo>
                <a:lnTo>
                  <a:pt x="1191" y="12095"/>
                </a:lnTo>
                <a:lnTo>
                  <a:pt x="5001" y="5532"/>
                </a:lnTo>
                <a:lnTo>
                  <a:pt x="11430" y="1500"/>
                </a:lnTo>
                <a:lnTo>
                  <a:pt x="20477" y="0"/>
                </a:lnTo>
                <a:lnTo>
                  <a:pt x="21429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055643" y="1331594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09">
                <a:moveTo>
                  <a:pt x="116204" y="232409"/>
                </a:moveTo>
                <a:lnTo>
                  <a:pt x="71651" y="223921"/>
                </a:lnTo>
                <a:lnTo>
                  <a:pt x="34119" y="198457"/>
                </a:lnTo>
                <a:lnTo>
                  <a:pt x="8579" y="160978"/>
                </a:lnTo>
                <a:lnTo>
                  <a:pt x="0" y="116442"/>
                </a:lnTo>
                <a:lnTo>
                  <a:pt x="2074" y="93283"/>
                </a:lnTo>
                <a:lnTo>
                  <a:pt x="18965" y="52206"/>
                </a:lnTo>
                <a:lnTo>
                  <a:pt x="51610" y="19360"/>
                </a:lnTo>
                <a:lnTo>
                  <a:pt x="92583" y="2216"/>
                </a:lnTo>
                <a:lnTo>
                  <a:pt x="115728" y="0"/>
                </a:lnTo>
                <a:lnTo>
                  <a:pt x="116681" y="0"/>
                </a:lnTo>
                <a:lnTo>
                  <a:pt x="161199" y="8670"/>
                </a:lnTo>
                <a:lnTo>
                  <a:pt x="198626" y="34287"/>
                </a:lnTo>
                <a:lnTo>
                  <a:pt x="224012" y="71871"/>
                </a:lnTo>
                <a:lnTo>
                  <a:pt x="232409" y="116442"/>
                </a:lnTo>
                <a:lnTo>
                  <a:pt x="230240" y="139592"/>
                </a:lnTo>
                <a:lnTo>
                  <a:pt x="213180" y="180600"/>
                </a:lnTo>
                <a:lnTo>
                  <a:pt x="180401" y="213311"/>
                </a:lnTo>
                <a:lnTo>
                  <a:pt x="139359" y="230287"/>
                </a:lnTo>
                <a:lnTo>
                  <a:pt x="116204" y="23240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055643" y="1331594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09">
                <a:moveTo>
                  <a:pt x="116681" y="0"/>
                </a:moveTo>
                <a:lnTo>
                  <a:pt x="161199" y="8670"/>
                </a:lnTo>
                <a:lnTo>
                  <a:pt x="198626" y="34287"/>
                </a:lnTo>
                <a:lnTo>
                  <a:pt x="224012" y="71871"/>
                </a:lnTo>
                <a:lnTo>
                  <a:pt x="232409" y="116442"/>
                </a:lnTo>
                <a:lnTo>
                  <a:pt x="230240" y="139592"/>
                </a:lnTo>
                <a:lnTo>
                  <a:pt x="213180" y="180600"/>
                </a:lnTo>
                <a:lnTo>
                  <a:pt x="180401" y="213311"/>
                </a:lnTo>
                <a:lnTo>
                  <a:pt x="139359" y="230287"/>
                </a:lnTo>
                <a:lnTo>
                  <a:pt x="116204" y="232409"/>
                </a:lnTo>
                <a:lnTo>
                  <a:pt x="93050" y="230287"/>
                </a:lnTo>
                <a:lnTo>
                  <a:pt x="52007" y="213311"/>
                </a:lnTo>
                <a:lnTo>
                  <a:pt x="19229" y="180600"/>
                </a:lnTo>
                <a:lnTo>
                  <a:pt x="2169" y="139592"/>
                </a:lnTo>
                <a:lnTo>
                  <a:pt x="0" y="116442"/>
                </a:lnTo>
                <a:lnTo>
                  <a:pt x="2074" y="93283"/>
                </a:lnTo>
                <a:lnTo>
                  <a:pt x="18965" y="52206"/>
                </a:lnTo>
                <a:lnTo>
                  <a:pt x="51610" y="19360"/>
                </a:lnTo>
                <a:lnTo>
                  <a:pt x="92583" y="2216"/>
                </a:lnTo>
                <a:lnTo>
                  <a:pt x="115728" y="0"/>
                </a:lnTo>
                <a:lnTo>
                  <a:pt x="116681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038624" y="1962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152398"/>
                </a:moveTo>
                <a:lnTo>
                  <a:pt x="34129" y="139891"/>
                </a:lnTo>
                <a:lnTo>
                  <a:pt x="5649" y="105614"/>
                </a:lnTo>
                <a:lnTo>
                  <a:pt x="0" y="76436"/>
                </a:lnTo>
                <a:lnTo>
                  <a:pt x="1342" y="61259"/>
                </a:lnTo>
                <a:lnTo>
                  <a:pt x="22066" y="22570"/>
                </a:lnTo>
                <a:lnTo>
                  <a:pt x="60560" y="1484"/>
                </a:lnTo>
                <a:lnTo>
                  <a:pt x="75723" y="0"/>
                </a:lnTo>
                <a:lnTo>
                  <a:pt x="76675" y="0"/>
                </a:lnTo>
                <a:lnTo>
                  <a:pt x="118667" y="12769"/>
                </a:lnTo>
                <a:lnTo>
                  <a:pt x="146931" y="47223"/>
                </a:lnTo>
                <a:lnTo>
                  <a:pt x="152398" y="76436"/>
                </a:lnTo>
                <a:lnTo>
                  <a:pt x="150962" y="91604"/>
                </a:lnTo>
                <a:lnTo>
                  <a:pt x="129996" y="130164"/>
                </a:lnTo>
                <a:lnTo>
                  <a:pt x="91371" y="151008"/>
                </a:lnTo>
                <a:lnTo>
                  <a:pt x="76199" y="15239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038624" y="1962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675" y="0"/>
                </a:moveTo>
                <a:lnTo>
                  <a:pt x="118667" y="12769"/>
                </a:lnTo>
                <a:lnTo>
                  <a:pt x="146931" y="47223"/>
                </a:lnTo>
                <a:lnTo>
                  <a:pt x="152398" y="76436"/>
                </a:lnTo>
                <a:lnTo>
                  <a:pt x="150962" y="91604"/>
                </a:lnTo>
                <a:lnTo>
                  <a:pt x="129996" y="130164"/>
                </a:lnTo>
                <a:lnTo>
                  <a:pt x="91371" y="151008"/>
                </a:lnTo>
                <a:lnTo>
                  <a:pt x="76199" y="152398"/>
                </a:lnTo>
                <a:lnTo>
                  <a:pt x="61027" y="151008"/>
                </a:lnTo>
                <a:lnTo>
                  <a:pt x="22402" y="130164"/>
                </a:lnTo>
                <a:lnTo>
                  <a:pt x="1437" y="91604"/>
                </a:lnTo>
                <a:lnTo>
                  <a:pt x="0" y="76436"/>
                </a:lnTo>
                <a:lnTo>
                  <a:pt x="1342" y="61259"/>
                </a:lnTo>
                <a:lnTo>
                  <a:pt x="22066" y="22570"/>
                </a:lnTo>
                <a:lnTo>
                  <a:pt x="60560" y="1484"/>
                </a:lnTo>
                <a:lnTo>
                  <a:pt x="75723" y="0"/>
                </a:lnTo>
                <a:lnTo>
                  <a:pt x="76675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465094" y="10648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953" y="41904"/>
                </a:moveTo>
                <a:lnTo>
                  <a:pt x="11874" y="40610"/>
                </a:lnTo>
                <a:lnTo>
                  <a:pt x="5356" y="36725"/>
                </a:lnTo>
                <a:lnTo>
                  <a:pt x="1397" y="30251"/>
                </a:lnTo>
                <a:lnTo>
                  <a:pt x="0" y="21187"/>
                </a:lnTo>
                <a:lnTo>
                  <a:pt x="1191" y="12094"/>
                </a:lnTo>
                <a:lnTo>
                  <a:pt x="5002" y="5532"/>
                </a:lnTo>
                <a:lnTo>
                  <a:pt x="11430" y="1500"/>
                </a:lnTo>
                <a:lnTo>
                  <a:pt x="20477" y="0"/>
                </a:lnTo>
                <a:lnTo>
                  <a:pt x="21430" y="0"/>
                </a:lnTo>
                <a:lnTo>
                  <a:pt x="30477" y="1501"/>
                </a:lnTo>
                <a:lnTo>
                  <a:pt x="36906" y="5532"/>
                </a:lnTo>
                <a:lnTo>
                  <a:pt x="40716" y="12095"/>
                </a:lnTo>
                <a:lnTo>
                  <a:pt x="41907" y="21188"/>
                </a:lnTo>
                <a:lnTo>
                  <a:pt x="40509" y="30251"/>
                </a:lnTo>
                <a:lnTo>
                  <a:pt x="36551" y="36725"/>
                </a:lnTo>
                <a:lnTo>
                  <a:pt x="30032" y="40610"/>
                </a:lnTo>
                <a:lnTo>
                  <a:pt x="20953" y="41904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465094" y="10648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1430" y="0"/>
                </a:moveTo>
                <a:lnTo>
                  <a:pt x="30477" y="1501"/>
                </a:lnTo>
                <a:lnTo>
                  <a:pt x="36906" y="5532"/>
                </a:lnTo>
                <a:lnTo>
                  <a:pt x="40716" y="12095"/>
                </a:lnTo>
                <a:lnTo>
                  <a:pt x="41907" y="21188"/>
                </a:lnTo>
                <a:lnTo>
                  <a:pt x="40509" y="30251"/>
                </a:lnTo>
                <a:lnTo>
                  <a:pt x="36551" y="36725"/>
                </a:lnTo>
                <a:lnTo>
                  <a:pt x="30032" y="40610"/>
                </a:lnTo>
                <a:lnTo>
                  <a:pt x="20953" y="41904"/>
                </a:lnTo>
                <a:lnTo>
                  <a:pt x="11874" y="40610"/>
                </a:lnTo>
                <a:lnTo>
                  <a:pt x="5356" y="36725"/>
                </a:lnTo>
                <a:lnTo>
                  <a:pt x="1397" y="30251"/>
                </a:lnTo>
                <a:lnTo>
                  <a:pt x="0" y="21187"/>
                </a:lnTo>
                <a:lnTo>
                  <a:pt x="1191" y="12094"/>
                </a:lnTo>
                <a:lnTo>
                  <a:pt x="5002" y="5532"/>
                </a:lnTo>
                <a:lnTo>
                  <a:pt x="11430" y="1500"/>
                </a:lnTo>
                <a:lnTo>
                  <a:pt x="20477" y="0"/>
                </a:lnTo>
                <a:lnTo>
                  <a:pt x="21430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181249" y="10382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4" y="57146"/>
                </a:moveTo>
                <a:lnTo>
                  <a:pt x="16161" y="55375"/>
                </a:lnTo>
                <a:lnTo>
                  <a:pt x="7261" y="50062"/>
                </a:lnTo>
                <a:lnTo>
                  <a:pt x="1874" y="41206"/>
                </a:lnTo>
                <a:lnTo>
                  <a:pt x="0" y="28809"/>
                </a:lnTo>
                <a:lnTo>
                  <a:pt x="1667" y="16382"/>
                </a:lnTo>
                <a:lnTo>
                  <a:pt x="6906" y="7438"/>
                </a:lnTo>
                <a:lnTo>
                  <a:pt x="15717" y="1977"/>
                </a:lnTo>
                <a:lnTo>
                  <a:pt x="28098" y="0"/>
                </a:lnTo>
                <a:lnTo>
                  <a:pt x="29050" y="0"/>
                </a:lnTo>
                <a:lnTo>
                  <a:pt x="41431" y="1977"/>
                </a:lnTo>
                <a:lnTo>
                  <a:pt x="50241" y="7438"/>
                </a:lnTo>
                <a:lnTo>
                  <a:pt x="55480" y="16382"/>
                </a:lnTo>
                <a:lnTo>
                  <a:pt x="57148" y="28809"/>
                </a:lnTo>
                <a:lnTo>
                  <a:pt x="55274" y="41206"/>
                </a:lnTo>
                <a:lnTo>
                  <a:pt x="49886" y="50062"/>
                </a:lnTo>
                <a:lnTo>
                  <a:pt x="40987" y="55375"/>
                </a:lnTo>
                <a:lnTo>
                  <a:pt x="28574" y="5714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181249" y="10382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9050" y="0"/>
                </a:moveTo>
                <a:lnTo>
                  <a:pt x="41431" y="1977"/>
                </a:lnTo>
                <a:lnTo>
                  <a:pt x="50241" y="7438"/>
                </a:lnTo>
                <a:lnTo>
                  <a:pt x="55480" y="16382"/>
                </a:lnTo>
                <a:lnTo>
                  <a:pt x="57148" y="28809"/>
                </a:lnTo>
                <a:lnTo>
                  <a:pt x="55274" y="41206"/>
                </a:lnTo>
                <a:lnTo>
                  <a:pt x="49886" y="50062"/>
                </a:lnTo>
                <a:lnTo>
                  <a:pt x="40987" y="55375"/>
                </a:lnTo>
                <a:lnTo>
                  <a:pt x="28574" y="57146"/>
                </a:lnTo>
                <a:lnTo>
                  <a:pt x="16161" y="55375"/>
                </a:lnTo>
                <a:lnTo>
                  <a:pt x="7261" y="50062"/>
                </a:lnTo>
                <a:lnTo>
                  <a:pt x="1874" y="41206"/>
                </a:lnTo>
                <a:lnTo>
                  <a:pt x="0" y="28809"/>
                </a:lnTo>
                <a:lnTo>
                  <a:pt x="1667" y="16382"/>
                </a:lnTo>
                <a:lnTo>
                  <a:pt x="6906" y="7438"/>
                </a:lnTo>
                <a:lnTo>
                  <a:pt x="15717" y="1977"/>
                </a:lnTo>
                <a:lnTo>
                  <a:pt x="28098" y="0"/>
                </a:lnTo>
                <a:lnTo>
                  <a:pt x="2905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969668" y="113156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2" y="3749"/>
                </a:lnTo>
                <a:lnTo>
                  <a:pt x="282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969668" y="113156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2" y="3749"/>
                </a:lnTo>
                <a:lnTo>
                  <a:pt x="282" y="3194"/>
                </a:lnTo>
                <a:lnTo>
                  <a:pt x="141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770018" y="9601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70018" y="9601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005846" y="114871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6337" y="7590"/>
                </a:moveTo>
                <a:lnTo>
                  <a:pt x="1566" y="7590"/>
                </a:lnTo>
                <a:lnTo>
                  <a:pt x="298" y="6399"/>
                </a:lnTo>
                <a:lnTo>
                  <a:pt x="0" y="1637"/>
                </a:lnTo>
                <a:lnTo>
                  <a:pt x="1113" y="297"/>
                </a:lnTo>
                <a:lnTo>
                  <a:pt x="3475" y="0"/>
                </a:lnTo>
                <a:lnTo>
                  <a:pt x="4432" y="0"/>
                </a:lnTo>
                <a:lnTo>
                  <a:pt x="6795" y="298"/>
                </a:lnTo>
                <a:lnTo>
                  <a:pt x="7904" y="1637"/>
                </a:lnTo>
                <a:lnTo>
                  <a:pt x="7605" y="6399"/>
                </a:lnTo>
                <a:lnTo>
                  <a:pt x="6337" y="759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005846" y="1148714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428" y="0"/>
                </a:moveTo>
                <a:lnTo>
                  <a:pt x="6794" y="298"/>
                </a:lnTo>
                <a:lnTo>
                  <a:pt x="7904" y="1638"/>
                </a:lnTo>
                <a:lnTo>
                  <a:pt x="7754" y="4018"/>
                </a:lnTo>
                <a:lnTo>
                  <a:pt x="7605" y="6400"/>
                </a:lnTo>
                <a:lnTo>
                  <a:pt x="6337" y="7590"/>
                </a:lnTo>
                <a:lnTo>
                  <a:pt x="3952" y="7590"/>
                </a:lnTo>
                <a:lnTo>
                  <a:pt x="1566" y="7590"/>
                </a:lnTo>
                <a:lnTo>
                  <a:pt x="298" y="6400"/>
                </a:lnTo>
                <a:lnTo>
                  <a:pt x="149" y="4018"/>
                </a:lnTo>
                <a:lnTo>
                  <a:pt x="0" y="1638"/>
                </a:lnTo>
                <a:lnTo>
                  <a:pt x="1109" y="298"/>
                </a:lnTo>
                <a:lnTo>
                  <a:pt x="3475" y="0"/>
                </a:lnTo>
                <a:lnTo>
                  <a:pt x="442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57200" y="1998344"/>
            <a:ext cx="116205" cy="232410"/>
          </a:xfrm>
          <a:custGeom>
            <a:avLst/>
            <a:gdLst/>
            <a:ahLst/>
            <a:cxnLst/>
            <a:rect l="l" t="t" r="r" b="b"/>
            <a:pathLst>
              <a:path w="116204" h="232410">
                <a:moveTo>
                  <a:pt x="0" y="232364"/>
                </a:moveTo>
                <a:lnTo>
                  <a:pt x="0" y="0"/>
                </a:lnTo>
                <a:lnTo>
                  <a:pt x="23145" y="2217"/>
                </a:lnTo>
                <a:lnTo>
                  <a:pt x="64118" y="19361"/>
                </a:lnTo>
                <a:lnTo>
                  <a:pt x="96762" y="52206"/>
                </a:lnTo>
                <a:lnTo>
                  <a:pt x="113654" y="93283"/>
                </a:lnTo>
                <a:lnTo>
                  <a:pt x="115728" y="116441"/>
                </a:lnTo>
                <a:lnTo>
                  <a:pt x="113559" y="139591"/>
                </a:lnTo>
                <a:lnTo>
                  <a:pt x="96499" y="180598"/>
                </a:lnTo>
                <a:lnTo>
                  <a:pt x="63720" y="213310"/>
                </a:lnTo>
                <a:lnTo>
                  <a:pt x="22678" y="230286"/>
                </a:lnTo>
                <a:lnTo>
                  <a:pt x="0" y="232364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57200" y="1998344"/>
            <a:ext cx="116205" cy="232410"/>
          </a:xfrm>
          <a:custGeom>
            <a:avLst/>
            <a:gdLst/>
            <a:ahLst/>
            <a:cxnLst/>
            <a:rect l="l" t="t" r="r" b="b"/>
            <a:pathLst>
              <a:path w="116204" h="232410">
                <a:moveTo>
                  <a:pt x="0" y="0"/>
                </a:moveTo>
                <a:lnTo>
                  <a:pt x="44518" y="8670"/>
                </a:lnTo>
                <a:lnTo>
                  <a:pt x="81945" y="34288"/>
                </a:lnTo>
                <a:lnTo>
                  <a:pt x="107332" y="71871"/>
                </a:lnTo>
                <a:lnTo>
                  <a:pt x="115728" y="116441"/>
                </a:lnTo>
                <a:lnTo>
                  <a:pt x="113559" y="139591"/>
                </a:lnTo>
                <a:lnTo>
                  <a:pt x="96499" y="180598"/>
                </a:lnTo>
                <a:lnTo>
                  <a:pt x="63720" y="213310"/>
                </a:lnTo>
                <a:lnTo>
                  <a:pt x="22678" y="230286"/>
                </a:lnTo>
                <a:lnTo>
                  <a:pt x="0" y="232364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484268" y="9696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84268" y="9696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312568" y="11887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2" y="3749"/>
                </a:lnTo>
                <a:lnTo>
                  <a:pt x="282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312568" y="11887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2" y="3749"/>
                </a:lnTo>
                <a:lnTo>
                  <a:pt x="282" y="3194"/>
                </a:lnTo>
                <a:lnTo>
                  <a:pt x="141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752874" y="1409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49" y="114297"/>
                </a:moveTo>
                <a:lnTo>
                  <a:pt x="16822" y="97642"/>
                </a:lnTo>
                <a:lnTo>
                  <a:pt x="0" y="57386"/>
                </a:lnTo>
                <a:lnTo>
                  <a:pt x="993" y="46009"/>
                </a:lnTo>
                <a:lnTo>
                  <a:pt x="25217" y="9630"/>
                </a:lnTo>
                <a:lnTo>
                  <a:pt x="56673" y="0"/>
                </a:lnTo>
                <a:lnTo>
                  <a:pt x="57625" y="0"/>
                </a:lnTo>
                <a:lnTo>
                  <a:pt x="97811" y="16989"/>
                </a:lnTo>
                <a:lnTo>
                  <a:pt x="114298" y="57386"/>
                </a:lnTo>
                <a:lnTo>
                  <a:pt x="113210" y="68752"/>
                </a:lnTo>
                <a:lnTo>
                  <a:pt x="88683" y="104929"/>
                </a:lnTo>
                <a:lnTo>
                  <a:pt x="57149" y="11429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752874" y="1409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625" y="0"/>
                </a:moveTo>
                <a:lnTo>
                  <a:pt x="97811" y="16989"/>
                </a:lnTo>
                <a:lnTo>
                  <a:pt x="114298" y="57386"/>
                </a:lnTo>
                <a:lnTo>
                  <a:pt x="113210" y="68752"/>
                </a:lnTo>
                <a:lnTo>
                  <a:pt x="88683" y="104929"/>
                </a:lnTo>
                <a:lnTo>
                  <a:pt x="57149" y="114297"/>
                </a:lnTo>
                <a:lnTo>
                  <a:pt x="45778" y="113256"/>
                </a:lnTo>
                <a:lnTo>
                  <a:pt x="9499" y="88881"/>
                </a:lnTo>
                <a:lnTo>
                  <a:pt x="0" y="57386"/>
                </a:lnTo>
                <a:lnTo>
                  <a:pt x="993" y="46009"/>
                </a:lnTo>
                <a:lnTo>
                  <a:pt x="25217" y="9630"/>
                </a:lnTo>
                <a:lnTo>
                  <a:pt x="56673" y="0"/>
                </a:lnTo>
                <a:lnTo>
                  <a:pt x="5762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62174" y="10096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099" y="76197"/>
                </a:moveTo>
                <a:lnTo>
                  <a:pt x="21519" y="73830"/>
                </a:lnTo>
                <a:lnTo>
                  <a:pt x="9643" y="66731"/>
                </a:lnTo>
                <a:lnTo>
                  <a:pt x="2469" y="54899"/>
                </a:lnTo>
                <a:lnTo>
                  <a:pt x="0" y="38334"/>
                </a:lnTo>
                <a:lnTo>
                  <a:pt x="2262" y="21740"/>
                </a:lnTo>
                <a:lnTo>
                  <a:pt x="9287" y="9820"/>
                </a:lnTo>
                <a:lnTo>
                  <a:pt x="21074" y="2573"/>
                </a:lnTo>
                <a:lnTo>
                  <a:pt x="37623" y="0"/>
                </a:lnTo>
                <a:lnTo>
                  <a:pt x="38575" y="0"/>
                </a:lnTo>
                <a:lnTo>
                  <a:pt x="55124" y="2573"/>
                </a:lnTo>
                <a:lnTo>
                  <a:pt x="66911" y="9820"/>
                </a:lnTo>
                <a:lnTo>
                  <a:pt x="73936" y="21741"/>
                </a:lnTo>
                <a:lnTo>
                  <a:pt x="76198" y="38335"/>
                </a:lnTo>
                <a:lnTo>
                  <a:pt x="73729" y="54899"/>
                </a:lnTo>
                <a:lnTo>
                  <a:pt x="66555" y="66731"/>
                </a:lnTo>
                <a:lnTo>
                  <a:pt x="54679" y="73830"/>
                </a:lnTo>
                <a:lnTo>
                  <a:pt x="38099" y="7619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962174" y="10096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575" y="0"/>
                </a:moveTo>
                <a:lnTo>
                  <a:pt x="55124" y="2573"/>
                </a:lnTo>
                <a:lnTo>
                  <a:pt x="66911" y="9820"/>
                </a:lnTo>
                <a:lnTo>
                  <a:pt x="73936" y="21741"/>
                </a:lnTo>
                <a:lnTo>
                  <a:pt x="76198" y="38335"/>
                </a:lnTo>
                <a:lnTo>
                  <a:pt x="73729" y="54899"/>
                </a:lnTo>
                <a:lnTo>
                  <a:pt x="66555" y="66731"/>
                </a:lnTo>
                <a:lnTo>
                  <a:pt x="54679" y="73830"/>
                </a:lnTo>
                <a:lnTo>
                  <a:pt x="38099" y="76197"/>
                </a:lnTo>
                <a:lnTo>
                  <a:pt x="21519" y="73830"/>
                </a:lnTo>
                <a:lnTo>
                  <a:pt x="9643" y="66731"/>
                </a:lnTo>
                <a:lnTo>
                  <a:pt x="2469" y="54899"/>
                </a:lnTo>
                <a:lnTo>
                  <a:pt x="0" y="38334"/>
                </a:lnTo>
                <a:lnTo>
                  <a:pt x="2262" y="21740"/>
                </a:lnTo>
                <a:lnTo>
                  <a:pt x="9287" y="9820"/>
                </a:lnTo>
                <a:lnTo>
                  <a:pt x="21074" y="2573"/>
                </a:lnTo>
                <a:lnTo>
                  <a:pt x="37623" y="0"/>
                </a:lnTo>
                <a:lnTo>
                  <a:pt x="3857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487678" y="1268730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12693" y="15225"/>
                </a:moveTo>
                <a:lnTo>
                  <a:pt x="2846" y="15225"/>
                </a:lnTo>
                <a:lnTo>
                  <a:pt x="308" y="12764"/>
                </a:lnTo>
                <a:lnTo>
                  <a:pt x="0" y="2921"/>
                </a:lnTo>
                <a:lnTo>
                  <a:pt x="2380" y="307"/>
                </a:lnTo>
                <a:lnTo>
                  <a:pt x="7294" y="0"/>
                </a:lnTo>
                <a:lnTo>
                  <a:pt x="8246" y="0"/>
                </a:lnTo>
                <a:lnTo>
                  <a:pt x="13160" y="307"/>
                </a:lnTo>
                <a:lnTo>
                  <a:pt x="15540" y="2921"/>
                </a:lnTo>
                <a:lnTo>
                  <a:pt x="15232" y="12764"/>
                </a:lnTo>
                <a:lnTo>
                  <a:pt x="12693" y="15225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487678" y="1268730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8246" y="0"/>
                </a:moveTo>
                <a:lnTo>
                  <a:pt x="13160" y="307"/>
                </a:lnTo>
                <a:lnTo>
                  <a:pt x="15540" y="2921"/>
                </a:lnTo>
                <a:lnTo>
                  <a:pt x="15386" y="7843"/>
                </a:lnTo>
                <a:lnTo>
                  <a:pt x="15232" y="12764"/>
                </a:lnTo>
                <a:lnTo>
                  <a:pt x="12693" y="15225"/>
                </a:lnTo>
                <a:lnTo>
                  <a:pt x="7770" y="15225"/>
                </a:lnTo>
                <a:lnTo>
                  <a:pt x="2846" y="15225"/>
                </a:lnTo>
                <a:lnTo>
                  <a:pt x="308" y="12764"/>
                </a:lnTo>
                <a:lnTo>
                  <a:pt x="154" y="7843"/>
                </a:lnTo>
                <a:lnTo>
                  <a:pt x="0" y="2921"/>
                </a:lnTo>
                <a:lnTo>
                  <a:pt x="2380" y="307"/>
                </a:lnTo>
                <a:lnTo>
                  <a:pt x="7294" y="0"/>
                </a:lnTo>
                <a:lnTo>
                  <a:pt x="824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781297" y="189547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4" h="19050">
                <a:moveTo>
                  <a:pt x="15869" y="19038"/>
                </a:moveTo>
                <a:lnTo>
                  <a:pt x="3483" y="19038"/>
                </a:lnTo>
                <a:lnTo>
                  <a:pt x="309" y="15942"/>
                </a:lnTo>
                <a:lnTo>
                  <a:pt x="0" y="3560"/>
                </a:lnTo>
                <a:lnTo>
                  <a:pt x="3015" y="309"/>
                </a:lnTo>
                <a:lnTo>
                  <a:pt x="9200" y="0"/>
                </a:lnTo>
                <a:lnTo>
                  <a:pt x="10152" y="0"/>
                </a:lnTo>
                <a:lnTo>
                  <a:pt x="16338" y="309"/>
                </a:lnTo>
                <a:lnTo>
                  <a:pt x="19354" y="3560"/>
                </a:lnTo>
                <a:lnTo>
                  <a:pt x="19043" y="15942"/>
                </a:lnTo>
                <a:lnTo>
                  <a:pt x="15869" y="1903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781297" y="189547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4" h="19050">
                <a:moveTo>
                  <a:pt x="10152" y="0"/>
                </a:moveTo>
                <a:lnTo>
                  <a:pt x="16338" y="309"/>
                </a:lnTo>
                <a:lnTo>
                  <a:pt x="19354" y="3560"/>
                </a:lnTo>
                <a:lnTo>
                  <a:pt x="19198" y="9751"/>
                </a:lnTo>
                <a:lnTo>
                  <a:pt x="19043" y="15942"/>
                </a:lnTo>
                <a:lnTo>
                  <a:pt x="15869" y="19038"/>
                </a:lnTo>
                <a:lnTo>
                  <a:pt x="9676" y="19038"/>
                </a:lnTo>
                <a:lnTo>
                  <a:pt x="3483" y="19038"/>
                </a:lnTo>
                <a:lnTo>
                  <a:pt x="309" y="15942"/>
                </a:lnTo>
                <a:lnTo>
                  <a:pt x="154" y="9751"/>
                </a:lnTo>
                <a:lnTo>
                  <a:pt x="0" y="3560"/>
                </a:lnTo>
                <a:lnTo>
                  <a:pt x="3015" y="309"/>
                </a:lnTo>
                <a:lnTo>
                  <a:pt x="9200" y="0"/>
                </a:lnTo>
                <a:lnTo>
                  <a:pt x="10152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04062" y="1927860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5" h="11430">
                <a:moveTo>
                  <a:pt x="9516" y="11409"/>
                </a:moveTo>
                <a:lnTo>
                  <a:pt x="2208" y="11409"/>
                </a:lnTo>
                <a:lnTo>
                  <a:pt x="304" y="9584"/>
                </a:lnTo>
                <a:lnTo>
                  <a:pt x="0" y="2281"/>
                </a:lnTo>
                <a:lnTo>
                  <a:pt x="1751" y="304"/>
                </a:lnTo>
                <a:lnTo>
                  <a:pt x="5385" y="0"/>
                </a:lnTo>
                <a:lnTo>
                  <a:pt x="6344" y="0"/>
                </a:lnTo>
                <a:lnTo>
                  <a:pt x="9980" y="304"/>
                </a:lnTo>
                <a:lnTo>
                  <a:pt x="11724" y="2282"/>
                </a:lnTo>
                <a:lnTo>
                  <a:pt x="11419" y="9584"/>
                </a:lnTo>
                <a:lnTo>
                  <a:pt x="9516" y="1140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04061" y="1927860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5" h="11430">
                <a:moveTo>
                  <a:pt x="6337" y="0"/>
                </a:moveTo>
                <a:lnTo>
                  <a:pt x="9980" y="304"/>
                </a:lnTo>
                <a:lnTo>
                  <a:pt x="11724" y="2282"/>
                </a:lnTo>
                <a:lnTo>
                  <a:pt x="11572" y="5933"/>
                </a:lnTo>
                <a:lnTo>
                  <a:pt x="11420" y="9584"/>
                </a:lnTo>
                <a:lnTo>
                  <a:pt x="9516" y="11410"/>
                </a:lnTo>
                <a:lnTo>
                  <a:pt x="5862" y="11410"/>
                </a:lnTo>
                <a:lnTo>
                  <a:pt x="2208" y="11410"/>
                </a:lnTo>
                <a:lnTo>
                  <a:pt x="305" y="9584"/>
                </a:lnTo>
                <a:lnTo>
                  <a:pt x="152" y="5933"/>
                </a:lnTo>
                <a:lnTo>
                  <a:pt x="0" y="2282"/>
                </a:lnTo>
                <a:lnTo>
                  <a:pt x="1744" y="305"/>
                </a:lnTo>
                <a:lnTo>
                  <a:pt x="5386" y="0"/>
                </a:lnTo>
                <a:lnTo>
                  <a:pt x="6337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417218" y="9696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2" y="3749"/>
                </a:lnTo>
                <a:lnTo>
                  <a:pt x="282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417218" y="9696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2" y="3749"/>
                </a:lnTo>
                <a:lnTo>
                  <a:pt x="282" y="3194"/>
                </a:lnTo>
                <a:lnTo>
                  <a:pt x="141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216944" y="1331594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479" y="60956"/>
                </a:moveTo>
                <a:lnTo>
                  <a:pt x="17233" y="59066"/>
                </a:lnTo>
                <a:lnTo>
                  <a:pt x="7738" y="53396"/>
                </a:lnTo>
                <a:lnTo>
                  <a:pt x="1993" y="43945"/>
                </a:lnTo>
                <a:lnTo>
                  <a:pt x="0" y="30714"/>
                </a:lnTo>
                <a:lnTo>
                  <a:pt x="1786" y="17454"/>
                </a:lnTo>
                <a:lnTo>
                  <a:pt x="7382" y="7914"/>
                </a:lnTo>
                <a:lnTo>
                  <a:pt x="16788" y="2096"/>
                </a:lnTo>
                <a:lnTo>
                  <a:pt x="30002" y="0"/>
                </a:lnTo>
                <a:lnTo>
                  <a:pt x="30955" y="0"/>
                </a:lnTo>
                <a:lnTo>
                  <a:pt x="44170" y="2096"/>
                </a:lnTo>
                <a:lnTo>
                  <a:pt x="53575" y="7914"/>
                </a:lnTo>
                <a:lnTo>
                  <a:pt x="59171" y="17454"/>
                </a:lnTo>
                <a:lnTo>
                  <a:pt x="60958" y="30714"/>
                </a:lnTo>
                <a:lnTo>
                  <a:pt x="58964" y="43945"/>
                </a:lnTo>
                <a:lnTo>
                  <a:pt x="53220" y="53396"/>
                </a:lnTo>
                <a:lnTo>
                  <a:pt x="43725" y="59066"/>
                </a:lnTo>
                <a:lnTo>
                  <a:pt x="30479" y="6095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216944" y="1331594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955" y="0"/>
                </a:moveTo>
                <a:lnTo>
                  <a:pt x="44170" y="2096"/>
                </a:lnTo>
                <a:lnTo>
                  <a:pt x="53575" y="7914"/>
                </a:lnTo>
                <a:lnTo>
                  <a:pt x="59171" y="17454"/>
                </a:lnTo>
                <a:lnTo>
                  <a:pt x="60958" y="30714"/>
                </a:lnTo>
                <a:lnTo>
                  <a:pt x="58964" y="43945"/>
                </a:lnTo>
                <a:lnTo>
                  <a:pt x="53220" y="53396"/>
                </a:lnTo>
                <a:lnTo>
                  <a:pt x="43725" y="59066"/>
                </a:lnTo>
                <a:lnTo>
                  <a:pt x="30479" y="60956"/>
                </a:lnTo>
                <a:lnTo>
                  <a:pt x="17233" y="59066"/>
                </a:lnTo>
                <a:lnTo>
                  <a:pt x="7738" y="53396"/>
                </a:lnTo>
                <a:lnTo>
                  <a:pt x="1993" y="43945"/>
                </a:lnTo>
                <a:lnTo>
                  <a:pt x="0" y="30714"/>
                </a:lnTo>
                <a:lnTo>
                  <a:pt x="1786" y="17454"/>
                </a:lnTo>
                <a:lnTo>
                  <a:pt x="7382" y="7914"/>
                </a:lnTo>
                <a:lnTo>
                  <a:pt x="16788" y="2096"/>
                </a:lnTo>
                <a:lnTo>
                  <a:pt x="30002" y="0"/>
                </a:lnTo>
                <a:lnTo>
                  <a:pt x="30955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21603" y="173545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83819" y="167639"/>
                </a:moveTo>
                <a:lnTo>
                  <a:pt x="37534" y="153877"/>
                </a:lnTo>
                <a:lnTo>
                  <a:pt x="6208" y="116160"/>
                </a:lnTo>
                <a:lnTo>
                  <a:pt x="0" y="84057"/>
                </a:lnTo>
                <a:lnTo>
                  <a:pt x="1482" y="67360"/>
                </a:lnTo>
                <a:lnTo>
                  <a:pt x="24298" y="24803"/>
                </a:lnTo>
                <a:lnTo>
                  <a:pt x="66660" y="1624"/>
                </a:lnTo>
                <a:lnTo>
                  <a:pt x="83343" y="0"/>
                </a:lnTo>
                <a:lnTo>
                  <a:pt x="84296" y="0"/>
                </a:lnTo>
                <a:lnTo>
                  <a:pt x="130502" y="14026"/>
                </a:lnTo>
                <a:lnTo>
                  <a:pt x="161613" y="51919"/>
                </a:lnTo>
                <a:lnTo>
                  <a:pt x="167638" y="84057"/>
                </a:lnTo>
                <a:lnTo>
                  <a:pt x="166062" y="100745"/>
                </a:lnTo>
                <a:lnTo>
                  <a:pt x="143005" y="143173"/>
                </a:lnTo>
                <a:lnTo>
                  <a:pt x="100512" y="166110"/>
                </a:lnTo>
                <a:lnTo>
                  <a:pt x="83819" y="16763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021603" y="173545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84296" y="0"/>
                </a:moveTo>
                <a:lnTo>
                  <a:pt x="130502" y="14026"/>
                </a:lnTo>
                <a:lnTo>
                  <a:pt x="161613" y="51919"/>
                </a:lnTo>
                <a:lnTo>
                  <a:pt x="167638" y="84057"/>
                </a:lnTo>
                <a:lnTo>
                  <a:pt x="166062" y="100745"/>
                </a:lnTo>
                <a:lnTo>
                  <a:pt x="143005" y="143173"/>
                </a:lnTo>
                <a:lnTo>
                  <a:pt x="100512" y="166110"/>
                </a:lnTo>
                <a:lnTo>
                  <a:pt x="83819" y="167639"/>
                </a:lnTo>
                <a:lnTo>
                  <a:pt x="67126" y="166110"/>
                </a:lnTo>
                <a:lnTo>
                  <a:pt x="24634" y="143173"/>
                </a:lnTo>
                <a:lnTo>
                  <a:pt x="1576" y="100745"/>
                </a:lnTo>
                <a:lnTo>
                  <a:pt x="0" y="84057"/>
                </a:lnTo>
                <a:lnTo>
                  <a:pt x="1482" y="67360"/>
                </a:lnTo>
                <a:lnTo>
                  <a:pt x="24298" y="24803"/>
                </a:lnTo>
                <a:lnTo>
                  <a:pt x="66660" y="1624"/>
                </a:lnTo>
                <a:lnTo>
                  <a:pt x="83343" y="0"/>
                </a:lnTo>
                <a:lnTo>
                  <a:pt x="8429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792504" y="106870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40">
                <a:moveTo>
                  <a:pt x="45719" y="91436"/>
                </a:moveTo>
                <a:lnTo>
                  <a:pt x="7616" y="71128"/>
                </a:lnTo>
                <a:lnTo>
                  <a:pt x="0" y="45954"/>
                </a:lnTo>
                <a:lnTo>
                  <a:pt x="784" y="36859"/>
                </a:lnTo>
                <a:lnTo>
                  <a:pt x="27784" y="3508"/>
                </a:lnTo>
                <a:lnTo>
                  <a:pt x="45243" y="0"/>
                </a:lnTo>
                <a:lnTo>
                  <a:pt x="46195" y="0"/>
                </a:lnTo>
                <a:lnTo>
                  <a:pt x="84085" y="20703"/>
                </a:lnTo>
                <a:lnTo>
                  <a:pt x="91438" y="45954"/>
                </a:lnTo>
                <a:lnTo>
                  <a:pt x="90559" y="55041"/>
                </a:lnTo>
                <a:lnTo>
                  <a:pt x="63214" y="88109"/>
                </a:lnTo>
                <a:lnTo>
                  <a:pt x="45719" y="9143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792504" y="106870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40">
                <a:moveTo>
                  <a:pt x="46195" y="0"/>
                </a:moveTo>
                <a:lnTo>
                  <a:pt x="84084" y="20702"/>
                </a:lnTo>
                <a:lnTo>
                  <a:pt x="91438" y="45954"/>
                </a:lnTo>
                <a:lnTo>
                  <a:pt x="90559" y="55041"/>
                </a:lnTo>
                <a:lnTo>
                  <a:pt x="63214" y="88109"/>
                </a:lnTo>
                <a:lnTo>
                  <a:pt x="45719" y="91436"/>
                </a:lnTo>
                <a:lnTo>
                  <a:pt x="36628" y="90604"/>
                </a:lnTo>
                <a:lnTo>
                  <a:pt x="3417" y="63432"/>
                </a:lnTo>
                <a:lnTo>
                  <a:pt x="0" y="45954"/>
                </a:lnTo>
                <a:lnTo>
                  <a:pt x="784" y="36859"/>
                </a:lnTo>
                <a:lnTo>
                  <a:pt x="27783" y="3508"/>
                </a:lnTo>
                <a:lnTo>
                  <a:pt x="45243" y="0"/>
                </a:lnTo>
                <a:lnTo>
                  <a:pt x="4619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589044" y="1369694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09">
                <a:moveTo>
                  <a:pt x="40004" y="80006"/>
                </a:moveTo>
                <a:lnTo>
                  <a:pt x="2999" y="55523"/>
                </a:lnTo>
                <a:lnTo>
                  <a:pt x="0" y="40239"/>
                </a:lnTo>
                <a:lnTo>
                  <a:pt x="679" y="32285"/>
                </a:lnTo>
                <a:lnTo>
                  <a:pt x="31586" y="821"/>
                </a:lnTo>
                <a:lnTo>
                  <a:pt x="39528" y="0"/>
                </a:lnTo>
                <a:lnTo>
                  <a:pt x="40480" y="0"/>
                </a:lnTo>
                <a:lnTo>
                  <a:pt x="77191" y="24921"/>
                </a:lnTo>
                <a:lnTo>
                  <a:pt x="80009" y="40239"/>
                </a:lnTo>
                <a:lnTo>
                  <a:pt x="79234" y="48186"/>
                </a:lnTo>
                <a:lnTo>
                  <a:pt x="47955" y="79280"/>
                </a:lnTo>
                <a:lnTo>
                  <a:pt x="40004" y="8000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589044" y="1369694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09">
                <a:moveTo>
                  <a:pt x="40480" y="0"/>
                </a:moveTo>
                <a:lnTo>
                  <a:pt x="77191" y="24921"/>
                </a:lnTo>
                <a:lnTo>
                  <a:pt x="80009" y="40239"/>
                </a:lnTo>
                <a:lnTo>
                  <a:pt x="79234" y="48186"/>
                </a:lnTo>
                <a:lnTo>
                  <a:pt x="47955" y="79280"/>
                </a:lnTo>
                <a:lnTo>
                  <a:pt x="40004" y="80006"/>
                </a:lnTo>
                <a:lnTo>
                  <a:pt x="32054" y="79280"/>
                </a:lnTo>
                <a:lnTo>
                  <a:pt x="774" y="48186"/>
                </a:lnTo>
                <a:lnTo>
                  <a:pt x="0" y="40239"/>
                </a:lnTo>
                <a:lnTo>
                  <a:pt x="679" y="32285"/>
                </a:lnTo>
                <a:lnTo>
                  <a:pt x="31586" y="821"/>
                </a:lnTo>
                <a:lnTo>
                  <a:pt x="39528" y="0"/>
                </a:lnTo>
                <a:lnTo>
                  <a:pt x="4048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486424" y="1962150"/>
            <a:ext cx="114935" cy="133350"/>
          </a:xfrm>
          <a:custGeom>
            <a:avLst/>
            <a:gdLst/>
            <a:ahLst/>
            <a:cxnLst/>
            <a:rect l="l" t="t" r="r" b="b"/>
            <a:pathLst>
              <a:path w="114934" h="133350">
                <a:moveTo>
                  <a:pt x="66675" y="133348"/>
                </a:moveTo>
                <a:lnTo>
                  <a:pt x="29872" y="122411"/>
                </a:lnTo>
                <a:lnTo>
                  <a:pt x="4953" y="92434"/>
                </a:lnTo>
                <a:lnTo>
                  <a:pt x="0" y="66911"/>
                </a:lnTo>
                <a:lnTo>
                  <a:pt x="1168" y="53635"/>
                </a:lnTo>
                <a:lnTo>
                  <a:pt x="19276" y="19780"/>
                </a:lnTo>
                <a:lnTo>
                  <a:pt x="52936" y="1310"/>
                </a:lnTo>
                <a:lnTo>
                  <a:pt x="66199" y="0"/>
                </a:lnTo>
                <a:lnTo>
                  <a:pt x="67150" y="0"/>
                </a:lnTo>
                <a:lnTo>
                  <a:pt x="103875" y="11200"/>
                </a:lnTo>
                <a:lnTo>
                  <a:pt x="114775" y="20632"/>
                </a:lnTo>
                <a:lnTo>
                  <a:pt x="114775" y="112661"/>
                </a:lnTo>
                <a:lnTo>
                  <a:pt x="79946" y="132133"/>
                </a:lnTo>
                <a:lnTo>
                  <a:pt x="66675" y="13334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553575" y="1962150"/>
            <a:ext cx="47625" cy="20955"/>
          </a:xfrm>
          <a:custGeom>
            <a:avLst/>
            <a:gdLst/>
            <a:ahLst/>
            <a:cxnLst/>
            <a:rect l="l" t="t" r="r" b="b"/>
            <a:pathLst>
              <a:path w="47625" h="20955">
                <a:moveTo>
                  <a:pt x="0" y="0"/>
                </a:moveTo>
                <a:lnTo>
                  <a:pt x="13263" y="1310"/>
                </a:lnTo>
                <a:lnTo>
                  <a:pt x="25505" y="5043"/>
                </a:lnTo>
                <a:lnTo>
                  <a:pt x="36725" y="11200"/>
                </a:lnTo>
                <a:lnTo>
                  <a:pt x="46923" y="19780"/>
                </a:lnTo>
                <a:lnTo>
                  <a:pt x="47625" y="20632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486424" y="1962150"/>
            <a:ext cx="114935" cy="133350"/>
          </a:xfrm>
          <a:custGeom>
            <a:avLst/>
            <a:gdLst/>
            <a:ahLst/>
            <a:cxnLst/>
            <a:rect l="l" t="t" r="r" b="b"/>
            <a:pathLst>
              <a:path w="114934" h="133350">
                <a:moveTo>
                  <a:pt x="114775" y="112661"/>
                </a:moveTo>
                <a:lnTo>
                  <a:pt x="79946" y="132133"/>
                </a:lnTo>
                <a:lnTo>
                  <a:pt x="66675" y="133348"/>
                </a:lnTo>
                <a:lnTo>
                  <a:pt x="53403" y="132133"/>
                </a:lnTo>
                <a:lnTo>
                  <a:pt x="19613" y="113904"/>
                </a:lnTo>
                <a:lnTo>
                  <a:pt x="1263" y="80179"/>
                </a:lnTo>
                <a:lnTo>
                  <a:pt x="0" y="66911"/>
                </a:lnTo>
                <a:lnTo>
                  <a:pt x="1168" y="53635"/>
                </a:lnTo>
                <a:lnTo>
                  <a:pt x="19276" y="19780"/>
                </a:lnTo>
                <a:lnTo>
                  <a:pt x="52936" y="1310"/>
                </a:lnTo>
                <a:lnTo>
                  <a:pt x="66199" y="0"/>
                </a:lnTo>
                <a:lnTo>
                  <a:pt x="67150" y="0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200423" y="1114425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104775" y="209548"/>
                </a:moveTo>
                <a:lnTo>
                  <a:pt x="64609" y="201897"/>
                </a:lnTo>
                <a:lnTo>
                  <a:pt x="30772" y="178944"/>
                </a:lnTo>
                <a:lnTo>
                  <a:pt x="7742" y="145159"/>
                </a:lnTo>
                <a:lnTo>
                  <a:pt x="0" y="105011"/>
                </a:lnTo>
                <a:lnTo>
                  <a:pt x="1865" y="84133"/>
                </a:lnTo>
                <a:lnTo>
                  <a:pt x="17083" y="47097"/>
                </a:lnTo>
                <a:lnTo>
                  <a:pt x="46503" y="17477"/>
                </a:lnTo>
                <a:lnTo>
                  <a:pt x="83437" y="2007"/>
                </a:lnTo>
                <a:lnTo>
                  <a:pt x="104299" y="0"/>
                </a:lnTo>
                <a:lnTo>
                  <a:pt x="105257" y="0"/>
                </a:lnTo>
                <a:lnTo>
                  <a:pt x="145382" y="7833"/>
                </a:lnTo>
                <a:lnTo>
                  <a:pt x="179115" y="30939"/>
                </a:lnTo>
                <a:lnTo>
                  <a:pt x="201991" y="64829"/>
                </a:lnTo>
                <a:lnTo>
                  <a:pt x="209550" y="105012"/>
                </a:lnTo>
                <a:lnTo>
                  <a:pt x="207589" y="125881"/>
                </a:lnTo>
                <a:lnTo>
                  <a:pt x="192204" y="162848"/>
                </a:lnTo>
                <a:lnTo>
                  <a:pt x="162650" y="192334"/>
                </a:lnTo>
                <a:lnTo>
                  <a:pt x="125648" y="207636"/>
                </a:lnTo>
                <a:lnTo>
                  <a:pt x="104775" y="20954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200423" y="1114425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105251" y="0"/>
                </a:moveTo>
                <a:lnTo>
                  <a:pt x="145382" y="7833"/>
                </a:lnTo>
                <a:lnTo>
                  <a:pt x="179115" y="30939"/>
                </a:lnTo>
                <a:lnTo>
                  <a:pt x="201991" y="64830"/>
                </a:lnTo>
                <a:lnTo>
                  <a:pt x="209550" y="105012"/>
                </a:lnTo>
                <a:lnTo>
                  <a:pt x="207589" y="125881"/>
                </a:lnTo>
                <a:lnTo>
                  <a:pt x="192204" y="162848"/>
                </a:lnTo>
                <a:lnTo>
                  <a:pt x="162650" y="192335"/>
                </a:lnTo>
                <a:lnTo>
                  <a:pt x="125648" y="207636"/>
                </a:lnTo>
                <a:lnTo>
                  <a:pt x="104775" y="209549"/>
                </a:lnTo>
                <a:lnTo>
                  <a:pt x="83901" y="207636"/>
                </a:lnTo>
                <a:lnTo>
                  <a:pt x="46900" y="192334"/>
                </a:lnTo>
                <a:lnTo>
                  <a:pt x="17346" y="162848"/>
                </a:lnTo>
                <a:lnTo>
                  <a:pt x="1960" y="125881"/>
                </a:lnTo>
                <a:lnTo>
                  <a:pt x="0" y="105011"/>
                </a:lnTo>
                <a:lnTo>
                  <a:pt x="1865" y="84133"/>
                </a:lnTo>
                <a:lnTo>
                  <a:pt x="17083" y="47097"/>
                </a:lnTo>
                <a:lnTo>
                  <a:pt x="46503" y="17477"/>
                </a:lnTo>
                <a:lnTo>
                  <a:pt x="83434" y="2007"/>
                </a:lnTo>
                <a:lnTo>
                  <a:pt x="105251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512968" y="25984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0" y="279"/>
                </a:lnTo>
                <a:lnTo>
                  <a:pt x="1554" y="0"/>
                </a:lnTo>
                <a:lnTo>
                  <a:pt x="2506" y="0"/>
                </a:lnTo>
                <a:lnTo>
                  <a:pt x="3590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512968" y="25984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506" y="0"/>
                </a:moveTo>
                <a:lnTo>
                  <a:pt x="3590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1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0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932069" y="150304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09">
                <a:moveTo>
                  <a:pt x="40004" y="80006"/>
                </a:moveTo>
                <a:lnTo>
                  <a:pt x="2999" y="55523"/>
                </a:lnTo>
                <a:lnTo>
                  <a:pt x="0" y="40239"/>
                </a:lnTo>
                <a:lnTo>
                  <a:pt x="679" y="32285"/>
                </a:lnTo>
                <a:lnTo>
                  <a:pt x="31591" y="821"/>
                </a:lnTo>
                <a:lnTo>
                  <a:pt x="39528" y="0"/>
                </a:lnTo>
                <a:lnTo>
                  <a:pt x="40486" y="0"/>
                </a:lnTo>
                <a:lnTo>
                  <a:pt x="77191" y="24921"/>
                </a:lnTo>
                <a:lnTo>
                  <a:pt x="80008" y="40239"/>
                </a:lnTo>
                <a:lnTo>
                  <a:pt x="79234" y="48185"/>
                </a:lnTo>
                <a:lnTo>
                  <a:pt x="47955" y="79279"/>
                </a:lnTo>
                <a:lnTo>
                  <a:pt x="40004" y="8000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932069" y="1503044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09">
                <a:moveTo>
                  <a:pt x="40480" y="0"/>
                </a:moveTo>
                <a:lnTo>
                  <a:pt x="77191" y="24922"/>
                </a:lnTo>
                <a:lnTo>
                  <a:pt x="80008" y="40240"/>
                </a:lnTo>
                <a:lnTo>
                  <a:pt x="79234" y="48186"/>
                </a:lnTo>
                <a:lnTo>
                  <a:pt x="47955" y="79280"/>
                </a:lnTo>
                <a:lnTo>
                  <a:pt x="40004" y="80007"/>
                </a:lnTo>
                <a:lnTo>
                  <a:pt x="32054" y="79280"/>
                </a:lnTo>
                <a:lnTo>
                  <a:pt x="774" y="48186"/>
                </a:lnTo>
                <a:lnTo>
                  <a:pt x="0" y="40240"/>
                </a:lnTo>
                <a:lnTo>
                  <a:pt x="679" y="32285"/>
                </a:lnTo>
                <a:lnTo>
                  <a:pt x="31586" y="822"/>
                </a:lnTo>
                <a:lnTo>
                  <a:pt x="4048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834664" y="1082039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70484" y="140968"/>
                </a:moveTo>
                <a:lnTo>
                  <a:pt x="31573" y="129402"/>
                </a:lnTo>
                <a:lnTo>
                  <a:pt x="5231" y="97705"/>
                </a:lnTo>
                <a:lnTo>
                  <a:pt x="0" y="70721"/>
                </a:lnTo>
                <a:lnTo>
                  <a:pt x="1237" y="56684"/>
                </a:lnTo>
                <a:lnTo>
                  <a:pt x="20391" y="20895"/>
                </a:lnTo>
                <a:lnTo>
                  <a:pt x="55985" y="1379"/>
                </a:lnTo>
                <a:lnTo>
                  <a:pt x="70008" y="0"/>
                </a:lnTo>
                <a:lnTo>
                  <a:pt x="70960" y="0"/>
                </a:lnTo>
                <a:lnTo>
                  <a:pt x="109791" y="11827"/>
                </a:lnTo>
                <a:lnTo>
                  <a:pt x="135919" y="43702"/>
                </a:lnTo>
                <a:lnTo>
                  <a:pt x="140968" y="70721"/>
                </a:lnTo>
                <a:lnTo>
                  <a:pt x="139636" y="84749"/>
                </a:lnTo>
                <a:lnTo>
                  <a:pt x="120240" y="120407"/>
                </a:lnTo>
                <a:lnTo>
                  <a:pt x="84516" y="139682"/>
                </a:lnTo>
                <a:lnTo>
                  <a:pt x="70484" y="14096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834664" y="1082039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70960" y="0"/>
                </a:moveTo>
                <a:lnTo>
                  <a:pt x="109791" y="11827"/>
                </a:lnTo>
                <a:lnTo>
                  <a:pt x="135919" y="43702"/>
                </a:lnTo>
                <a:lnTo>
                  <a:pt x="140968" y="70721"/>
                </a:lnTo>
                <a:lnTo>
                  <a:pt x="139636" y="84749"/>
                </a:lnTo>
                <a:lnTo>
                  <a:pt x="120240" y="120407"/>
                </a:lnTo>
                <a:lnTo>
                  <a:pt x="84516" y="139682"/>
                </a:lnTo>
                <a:lnTo>
                  <a:pt x="70484" y="140968"/>
                </a:lnTo>
                <a:lnTo>
                  <a:pt x="56452" y="139682"/>
                </a:lnTo>
                <a:lnTo>
                  <a:pt x="20727" y="120407"/>
                </a:lnTo>
                <a:lnTo>
                  <a:pt x="1332" y="84748"/>
                </a:lnTo>
                <a:lnTo>
                  <a:pt x="0" y="70721"/>
                </a:lnTo>
                <a:lnTo>
                  <a:pt x="1237" y="56684"/>
                </a:lnTo>
                <a:lnTo>
                  <a:pt x="20391" y="20895"/>
                </a:lnTo>
                <a:lnTo>
                  <a:pt x="55985" y="1379"/>
                </a:lnTo>
                <a:lnTo>
                  <a:pt x="70008" y="0"/>
                </a:lnTo>
                <a:lnTo>
                  <a:pt x="7096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674768" y="181736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674768" y="181736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768238" y="2034539"/>
            <a:ext cx="312420" cy="312420"/>
          </a:xfrm>
          <a:custGeom>
            <a:avLst/>
            <a:gdLst/>
            <a:ahLst/>
            <a:cxnLst/>
            <a:rect l="l" t="t" r="r" b="b"/>
            <a:pathLst>
              <a:path w="312420" h="312419">
                <a:moveTo>
                  <a:pt x="156210" y="312419"/>
                </a:moveTo>
                <a:lnTo>
                  <a:pt x="96299" y="301002"/>
                </a:lnTo>
                <a:lnTo>
                  <a:pt x="45837" y="266749"/>
                </a:lnTo>
                <a:lnTo>
                  <a:pt x="11508" y="216339"/>
                </a:lnTo>
                <a:lnTo>
                  <a:pt x="0" y="156446"/>
                </a:lnTo>
                <a:lnTo>
                  <a:pt x="2806" y="125306"/>
                </a:lnTo>
                <a:lnTo>
                  <a:pt x="25557" y="70085"/>
                </a:lnTo>
                <a:lnTo>
                  <a:pt x="69490" y="25951"/>
                </a:lnTo>
                <a:lnTo>
                  <a:pt x="124606" y="2949"/>
                </a:lnTo>
                <a:lnTo>
                  <a:pt x="155734" y="0"/>
                </a:lnTo>
                <a:lnTo>
                  <a:pt x="156686" y="0"/>
                </a:lnTo>
                <a:lnTo>
                  <a:pt x="216561" y="11599"/>
                </a:lnTo>
                <a:lnTo>
                  <a:pt x="266919" y="46004"/>
                </a:lnTo>
                <a:lnTo>
                  <a:pt x="301094" y="96518"/>
                </a:lnTo>
                <a:lnTo>
                  <a:pt x="312419" y="156446"/>
                </a:lnTo>
                <a:lnTo>
                  <a:pt x="309517" y="187578"/>
                </a:lnTo>
                <a:lnTo>
                  <a:pt x="286599" y="242730"/>
                </a:lnTo>
                <a:lnTo>
                  <a:pt x="242532" y="286730"/>
                </a:lnTo>
                <a:lnTo>
                  <a:pt x="187346" y="309564"/>
                </a:lnTo>
                <a:lnTo>
                  <a:pt x="156210" y="31241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768238" y="2034539"/>
            <a:ext cx="312420" cy="312420"/>
          </a:xfrm>
          <a:custGeom>
            <a:avLst/>
            <a:gdLst/>
            <a:ahLst/>
            <a:cxnLst/>
            <a:rect l="l" t="t" r="r" b="b"/>
            <a:pathLst>
              <a:path w="312420" h="312419">
                <a:moveTo>
                  <a:pt x="156686" y="0"/>
                </a:moveTo>
                <a:lnTo>
                  <a:pt x="216561" y="11599"/>
                </a:lnTo>
                <a:lnTo>
                  <a:pt x="266919" y="46004"/>
                </a:lnTo>
                <a:lnTo>
                  <a:pt x="301094" y="96518"/>
                </a:lnTo>
                <a:lnTo>
                  <a:pt x="312419" y="156446"/>
                </a:lnTo>
                <a:lnTo>
                  <a:pt x="309517" y="187578"/>
                </a:lnTo>
                <a:lnTo>
                  <a:pt x="286599" y="242730"/>
                </a:lnTo>
                <a:lnTo>
                  <a:pt x="242532" y="286730"/>
                </a:lnTo>
                <a:lnTo>
                  <a:pt x="187346" y="309564"/>
                </a:lnTo>
                <a:lnTo>
                  <a:pt x="156210" y="312419"/>
                </a:lnTo>
                <a:lnTo>
                  <a:pt x="125073" y="309564"/>
                </a:lnTo>
                <a:lnTo>
                  <a:pt x="69887" y="286730"/>
                </a:lnTo>
                <a:lnTo>
                  <a:pt x="25820" y="242730"/>
                </a:lnTo>
                <a:lnTo>
                  <a:pt x="2901" y="187578"/>
                </a:lnTo>
                <a:lnTo>
                  <a:pt x="0" y="156446"/>
                </a:lnTo>
                <a:lnTo>
                  <a:pt x="2806" y="125306"/>
                </a:lnTo>
                <a:lnTo>
                  <a:pt x="25557" y="70085"/>
                </a:lnTo>
                <a:lnTo>
                  <a:pt x="69490" y="25951"/>
                </a:lnTo>
                <a:lnTo>
                  <a:pt x="124606" y="2949"/>
                </a:lnTo>
                <a:lnTo>
                  <a:pt x="155734" y="0"/>
                </a:lnTo>
                <a:lnTo>
                  <a:pt x="15668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424714" y="265366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2858" y="45715"/>
                </a:moveTo>
                <a:lnTo>
                  <a:pt x="12946" y="44301"/>
                </a:lnTo>
                <a:lnTo>
                  <a:pt x="5832" y="40059"/>
                </a:lnTo>
                <a:lnTo>
                  <a:pt x="1516" y="32990"/>
                </a:lnTo>
                <a:lnTo>
                  <a:pt x="0" y="23092"/>
                </a:lnTo>
                <a:lnTo>
                  <a:pt x="1310" y="13166"/>
                </a:lnTo>
                <a:lnTo>
                  <a:pt x="5477" y="6008"/>
                </a:lnTo>
                <a:lnTo>
                  <a:pt x="12501" y="1619"/>
                </a:lnTo>
                <a:lnTo>
                  <a:pt x="22382" y="0"/>
                </a:lnTo>
                <a:lnTo>
                  <a:pt x="23334" y="0"/>
                </a:lnTo>
                <a:lnTo>
                  <a:pt x="33215" y="1619"/>
                </a:lnTo>
                <a:lnTo>
                  <a:pt x="40239" y="6008"/>
                </a:lnTo>
                <a:lnTo>
                  <a:pt x="44406" y="13166"/>
                </a:lnTo>
                <a:lnTo>
                  <a:pt x="45717" y="23092"/>
                </a:lnTo>
                <a:lnTo>
                  <a:pt x="44200" y="32990"/>
                </a:lnTo>
                <a:lnTo>
                  <a:pt x="39884" y="40059"/>
                </a:lnTo>
                <a:lnTo>
                  <a:pt x="32771" y="44301"/>
                </a:lnTo>
                <a:lnTo>
                  <a:pt x="22858" y="45715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424714" y="265366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3334" y="0"/>
                </a:moveTo>
                <a:lnTo>
                  <a:pt x="33215" y="1619"/>
                </a:lnTo>
                <a:lnTo>
                  <a:pt x="40239" y="6008"/>
                </a:lnTo>
                <a:lnTo>
                  <a:pt x="44406" y="13166"/>
                </a:lnTo>
                <a:lnTo>
                  <a:pt x="45717" y="23092"/>
                </a:lnTo>
                <a:lnTo>
                  <a:pt x="44200" y="32990"/>
                </a:lnTo>
                <a:lnTo>
                  <a:pt x="39884" y="40059"/>
                </a:lnTo>
                <a:lnTo>
                  <a:pt x="32771" y="44301"/>
                </a:lnTo>
                <a:lnTo>
                  <a:pt x="22858" y="45715"/>
                </a:lnTo>
                <a:lnTo>
                  <a:pt x="12946" y="44301"/>
                </a:lnTo>
                <a:lnTo>
                  <a:pt x="5832" y="40059"/>
                </a:lnTo>
                <a:lnTo>
                  <a:pt x="1516" y="32990"/>
                </a:lnTo>
                <a:lnTo>
                  <a:pt x="0" y="23092"/>
                </a:lnTo>
                <a:lnTo>
                  <a:pt x="1310" y="13166"/>
                </a:lnTo>
                <a:lnTo>
                  <a:pt x="5477" y="6008"/>
                </a:lnTo>
                <a:lnTo>
                  <a:pt x="12501" y="1619"/>
                </a:lnTo>
                <a:lnTo>
                  <a:pt x="22382" y="0"/>
                </a:lnTo>
                <a:lnTo>
                  <a:pt x="23334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52274" y="2219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4" y="95247"/>
                </a:moveTo>
                <a:lnTo>
                  <a:pt x="7929" y="74087"/>
                </a:lnTo>
                <a:lnTo>
                  <a:pt x="0" y="47860"/>
                </a:lnTo>
                <a:lnTo>
                  <a:pt x="819" y="38385"/>
                </a:lnTo>
                <a:lnTo>
                  <a:pt x="28957" y="3647"/>
                </a:lnTo>
                <a:lnTo>
                  <a:pt x="47147" y="0"/>
                </a:lnTo>
                <a:lnTo>
                  <a:pt x="48105" y="0"/>
                </a:lnTo>
                <a:lnTo>
                  <a:pt x="87580" y="21554"/>
                </a:lnTo>
                <a:lnTo>
                  <a:pt x="95248" y="47861"/>
                </a:lnTo>
                <a:lnTo>
                  <a:pt x="94334" y="57327"/>
                </a:lnTo>
                <a:lnTo>
                  <a:pt x="65850" y="91780"/>
                </a:lnTo>
                <a:lnTo>
                  <a:pt x="47624" y="9524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952274" y="2219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8100" y="0"/>
                </a:moveTo>
                <a:lnTo>
                  <a:pt x="87580" y="21555"/>
                </a:lnTo>
                <a:lnTo>
                  <a:pt x="95248" y="47861"/>
                </a:lnTo>
                <a:lnTo>
                  <a:pt x="94334" y="57327"/>
                </a:lnTo>
                <a:lnTo>
                  <a:pt x="65850" y="91781"/>
                </a:lnTo>
                <a:lnTo>
                  <a:pt x="47624" y="95248"/>
                </a:lnTo>
                <a:lnTo>
                  <a:pt x="38153" y="94381"/>
                </a:lnTo>
                <a:lnTo>
                  <a:pt x="3557" y="66070"/>
                </a:lnTo>
                <a:lnTo>
                  <a:pt x="0" y="47861"/>
                </a:lnTo>
                <a:lnTo>
                  <a:pt x="819" y="38386"/>
                </a:lnTo>
                <a:lnTo>
                  <a:pt x="28957" y="3648"/>
                </a:lnTo>
                <a:lnTo>
                  <a:pt x="4810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272939" y="1615439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69">
                <a:moveTo>
                  <a:pt x="51433" y="102866"/>
                </a:moveTo>
                <a:lnTo>
                  <a:pt x="15146" y="87885"/>
                </a:lnTo>
                <a:lnTo>
                  <a:pt x="0" y="51670"/>
                </a:lnTo>
                <a:lnTo>
                  <a:pt x="889" y="41434"/>
                </a:lnTo>
                <a:lnTo>
                  <a:pt x="22664" y="8688"/>
                </a:lnTo>
                <a:lnTo>
                  <a:pt x="50957" y="0"/>
                </a:lnTo>
                <a:lnTo>
                  <a:pt x="51910" y="0"/>
                </a:lnTo>
                <a:lnTo>
                  <a:pt x="88055" y="15316"/>
                </a:lnTo>
                <a:lnTo>
                  <a:pt x="102868" y="51671"/>
                </a:lnTo>
                <a:lnTo>
                  <a:pt x="101884" y="61897"/>
                </a:lnTo>
                <a:lnTo>
                  <a:pt x="79805" y="94441"/>
                </a:lnTo>
                <a:lnTo>
                  <a:pt x="51433" y="10286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272939" y="1615439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69">
                <a:moveTo>
                  <a:pt x="51910" y="0"/>
                </a:moveTo>
                <a:lnTo>
                  <a:pt x="88055" y="15315"/>
                </a:lnTo>
                <a:lnTo>
                  <a:pt x="102868" y="51670"/>
                </a:lnTo>
                <a:lnTo>
                  <a:pt x="101884" y="61896"/>
                </a:lnTo>
                <a:lnTo>
                  <a:pt x="79807" y="94440"/>
                </a:lnTo>
                <a:lnTo>
                  <a:pt x="51434" y="102866"/>
                </a:lnTo>
                <a:lnTo>
                  <a:pt x="41203" y="101931"/>
                </a:lnTo>
                <a:lnTo>
                  <a:pt x="8557" y="80006"/>
                </a:lnTo>
                <a:lnTo>
                  <a:pt x="0" y="51671"/>
                </a:lnTo>
                <a:lnTo>
                  <a:pt x="888" y="41435"/>
                </a:lnTo>
                <a:lnTo>
                  <a:pt x="22663" y="8689"/>
                </a:lnTo>
                <a:lnTo>
                  <a:pt x="50957" y="0"/>
                </a:lnTo>
                <a:lnTo>
                  <a:pt x="5191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836568" y="197929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836568" y="197929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236868" y="2150744"/>
            <a:ext cx="270510" cy="270510"/>
          </a:xfrm>
          <a:custGeom>
            <a:avLst/>
            <a:gdLst/>
            <a:ahLst/>
            <a:cxnLst/>
            <a:rect l="l" t="t" r="r" b="b"/>
            <a:pathLst>
              <a:path w="270509" h="270510">
                <a:moveTo>
                  <a:pt x="135254" y="270509"/>
                </a:moveTo>
                <a:lnTo>
                  <a:pt x="83389" y="260626"/>
                </a:lnTo>
                <a:lnTo>
                  <a:pt x="39699" y="230977"/>
                </a:lnTo>
                <a:lnTo>
                  <a:pt x="9974" y="187340"/>
                </a:lnTo>
                <a:lnTo>
                  <a:pt x="0" y="135491"/>
                </a:lnTo>
                <a:lnTo>
                  <a:pt x="2424" y="108532"/>
                </a:lnTo>
                <a:lnTo>
                  <a:pt x="22106" y="60720"/>
                </a:lnTo>
                <a:lnTo>
                  <a:pt x="60125" y="22499"/>
                </a:lnTo>
                <a:lnTo>
                  <a:pt x="107832" y="2565"/>
                </a:lnTo>
                <a:lnTo>
                  <a:pt x="134778" y="0"/>
                </a:lnTo>
                <a:lnTo>
                  <a:pt x="135731" y="0"/>
                </a:lnTo>
                <a:lnTo>
                  <a:pt x="187563" y="10065"/>
                </a:lnTo>
                <a:lnTo>
                  <a:pt x="231147" y="39867"/>
                </a:lnTo>
                <a:lnTo>
                  <a:pt x="260719" y="83608"/>
                </a:lnTo>
                <a:lnTo>
                  <a:pt x="270510" y="135492"/>
                </a:lnTo>
                <a:lnTo>
                  <a:pt x="267992" y="162443"/>
                </a:lnTo>
                <a:lnTo>
                  <a:pt x="248142" y="210186"/>
                </a:lnTo>
                <a:lnTo>
                  <a:pt x="209988" y="248273"/>
                </a:lnTo>
                <a:lnTo>
                  <a:pt x="162210" y="268038"/>
                </a:lnTo>
                <a:lnTo>
                  <a:pt x="135254" y="27050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236868" y="2150744"/>
            <a:ext cx="270510" cy="270510"/>
          </a:xfrm>
          <a:custGeom>
            <a:avLst/>
            <a:gdLst/>
            <a:ahLst/>
            <a:cxnLst/>
            <a:rect l="l" t="t" r="r" b="b"/>
            <a:pathLst>
              <a:path w="270509" h="270510">
                <a:moveTo>
                  <a:pt x="135731" y="0"/>
                </a:moveTo>
                <a:lnTo>
                  <a:pt x="187563" y="10065"/>
                </a:lnTo>
                <a:lnTo>
                  <a:pt x="231147" y="39867"/>
                </a:lnTo>
                <a:lnTo>
                  <a:pt x="260719" y="83608"/>
                </a:lnTo>
                <a:lnTo>
                  <a:pt x="270510" y="135492"/>
                </a:lnTo>
                <a:lnTo>
                  <a:pt x="267992" y="162443"/>
                </a:lnTo>
                <a:lnTo>
                  <a:pt x="248142" y="210186"/>
                </a:lnTo>
                <a:lnTo>
                  <a:pt x="209988" y="248273"/>
                </a:lnTo>
                <a:lnTo>
                  <a:pt x="162210" y="268038"/>
                </a:lnTo>
                <a:lnTo>
                  <a:pt x="135254" y="270509"/>
                </a:lnTo>
                <a:lnTo>
                  <a:pt x="108299" y="268038"/>
                </a:lnTo>
                <a:lnTo>
                  <a:pt x="60522" y="248273"/>
                </a:lnTo>
                <a:lnTo>
                  <a:pt x="22368" y="210185"/>
                </a:lnTo>
                <a:lnTo>
                  <a:pt x="2518" y="162442"/>
                </a:lnTo>
                <a:lnTo>
                  <a:pt x="0" y="135491"/>
                </a:lnTo>
                <a:lnTo>
                  <a:pt x="2424" y="108532"/>
                </a:lnTo>
                <a:lnTo>
                  <a:pt x="22106" y="60720"/>
                </a:lnTo>
                <a:lnTo>
                  <a:pt x="60125" y="22499"/>
                </a:lnTo>
                <a:lnTo>
                  <a:pt x="107832" y="2565"/>
                </a:lnTo>
                <a:lnTo>
                  <a:pt x="134778" y="0"/>
                </a:lnTo>
                <a:lnTo>
                  <a:pt x="135731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207891" y="179831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19045" y="22850"/>
                </a:moveTo>
                <a:lnTo>
                  <a:pt x="4119" y="22850"/>
                </a:lnTo>
                <a:lnTo>
                  <a:pt x="310" y="19119"/>
                </a:lnTo>
                <a:lnTo>
                  <a:pt x="0" y="4196"/>
                </a:lnTo>
                <a:lnTo>
                  <a:pt x="3650" y="310"/>
                </a:lnTo>
                <a:lnTo>
                  <a:pt x="11106" y="0"/>
                </a:lnTo>
                <a:lnTo>
                  <a:pt x="12058" y="0"/>
                </a:lnTo>
                <a:lnTo>
                  <a:pt x="19515" y="311"/>
                </a:lnTo>
                <a:lnTo>
                  <a:pt x="23165" y="4197"/>
                </a:lnTo>
                <a:lnTo>
                  <a:pt x="22854" y="19119"/>
                </a:lnTo>
                <a:lnTo>
                  <a:pt x="19045" y="2285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207891" y="179831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12058" y="0"/>
                </a:moveTo>
                <a:lnTo>
                  <a:pt x="19515" y="311"/>
                </a:lnTo>
                <a:lnTo>
                  <a:pt x="23165" y="4197"/>
                </a:lnTo>
                <a:lnTo>
                  <a:pt x="23009" y="11658"/>
                </a:lnTo>
                <a:lnTo>
                  <a:pt x="22854" y="19119"/>
                </a:lnTo>
                <a:lnTo>
                  <a:pt x="19045" y="22850"/>
                </a:lnTo>
                <a:lnTo>
                  <a:pt x="11582" y="22850"/>
                </a:lnTo>
                <a:lnTo>
                  <a:pt x="4119" y="22850"/>
                </a:lnTo>
                <a:lnTo>
                  <a:pt x="310" y="19119"/>
                </a:lnTo>
                <a:lnTo>
                  <a:pt x="155" y="11658"/>
                </a:lnTo>
                <a:lnTo>
                  <a:pt x="0" y="4196"/>
                </a:lnTo>
                <a:lnTo>
                  <a:pt x="3650" y="310"/>
                </a:lnTo>
                <a:lnTo>
                  <a:pt x="11106" y="0"/>
                </a:lnTo>
                <a:lnTo>
                  <a:pt x="1205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963923" y="1087755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28572" y="34283"/>
                </a:moveTo>
                <a:lnTo>
                  <a:pt x="6028" y="34283"/>
                </a:lnTo>
                <a:lnTo>
                  <a:pt x="313" y="28647"/>
                </a:lnTo>
                <a:lnTo>
                  <a:pt x="0" y="6105"/>
                </a:lnTo>
                <a:lnTo>
                  <a:pt x="5555" y="313"/>
                </a:lnTo>
                <a:lnTo>
                  <a:pt x="16823" y="0"/>
                </a:lnTo>
                <a:lnTo>
                  <a:pt x="17776" y="0"/>
                </a:lnTo>
                <a:lnTo>
                  <a:pt x="29044" y="313"/>
                </a:lnTo>
                <a:lnTo>
                  <a:pt x="34600" y="6105"/>
                </a:lnTo>
                <a:lnTo>
                  <a:pt x="34286" y="28647"/>
                </a:lnTo>
                <a:lnTo>
                  <a:pt x="28572" y="34283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963923" y="1087755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17776" y="0"/>
                </a:moveTo>
                <a:lnTo>
                  <a:pt x="29044" y="313"/>
                </a:lnTo>
                <a:lnTo>
                  <a:pt x="34600" y="6105"/>
                </a:lnTo>
                <a:lnTo>
                  <a:pt x="34443" y="17376"/>
                </a:lnTo>
                <a:lnTo>
                  <a:pt x="34286" y="28647"/>
                </a:lnTo>
                <a:lnTo>
                  <a:pt x="28572" y="34283"/>
                </a:lnTo>
                <a:lnTo>
                  <a:pt x="17300" y="34283"/>
                </a:lnTo>
                <a:lnTo>
                  <a:pt x="6028" y="34283"/>
                </a:lnTo>
                <a:lnTo>
                  <a:pt x="313" y="28647"/>
                </a:lnTo>
                <a:lnTo>
                  <a:pt x="156" y="17376"/>
                </a:lnTo>
                <a:lnTo>
                  <a:pt x="0" y="6105"/>
                </a:lnTo>
                <a:lnTo>
                  <a:pt x="5555" y="313"/>
                </a:lnTo>
                <a:lnTo>
                  <a:pt x="16823" y="0"/>
                </a:lnTo>
                <a:lnTo>
                  <a:pt x="1777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076322" y="100012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5869" y="19038"/>
                </a:moveTo>
                <a:lnTo>
                  <a:pt x="3483" y="19038"/>
                </a:lnTo>
                <a:lnTo>
                  <a:pt x="309" y="15942"/>
                </a:lnTo>
                <a:lnTo>
                  <a:pt x="0" y="3560"/>
                </a:lnTo>
                <a:lnTo>
                  <a:pt x="3015" y="309"/>
                </a:lnTo>
                <a:lnTo>
                  <a:pt x="9200" y="0"/>
                </a:lnTo>
                <a:lnTo>
                  <a:pt x="10152" y="0"/>
                </a:lnTo>
                <a:lnTo>
                  <a:pt x="16338" y="309"/>
                </a:lnTo>
                <a:lnTo>
                  <a:pt x="19354" y="3560"/>
                </a:lnTo>
                <a:lnTo>
                  <a:pt x="19043" y="15942"/>
                </a:lnTo>
                <a:lnTo>
                  <a:pt x="15869" y="1903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076322" y="100012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0152" y="0"/>
                </a:moveTo>
                <a:lnTo>
                  <a:pt x="16338" y="309"/>
                </a:lnTo>
                <a:lnTo>
                  <a:pt x="19354" y="3560"/>
                </a:lnTo>
                <a:lnTo>
                  <a:pt x="19198" y="9751"/>
                </a:lnTo>
                <a:lnTo>
                  <a:pt x="19043" y="15942"/>
                </a:lnTo>
                <a:lnTo>
                  <a:pt x="15869" y="19038"/>
                </a:lnTo>
                <a:lnTo>
                  <a:pt x="9676" y="19038"/>
                </a:lnTo>
                <a:lnTo>
                  <a:pt x="3483" y="19038"/>
                </a:lnTo>
                <a:lnTo>
                  <a:pt x="309" y="15942"/>
                </a:lnTo>
                <a:lnTo>
                  <a:pt x="154" y="9751"/>
                </a:lnTo>
                <a:lnTo>
                  <a:pt x="0" y="3560"/>
                </a:lnTo>
                <a:lnTo>
                  <a:pt x="3015" y="309"/>
                </a:lnTo>
                <a:lnTo>
                  <a:pt x="9200" y="0"/>
                </a:lnTo>
                <a:lnTo>
                  <a:pt x="10152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747004" y="1565910"/>
            <a:ext cx="31115" cy="30480"/>
          </a:xfrm>
          <a:custGeom>
            <a:avLst/>
            <a:gdLst/>
            <a:ahLst/>
            <a:cxnLst/>
            <a:rect l="l" t="t" r="r" b="b"/>
            <a:pathLst>
              <a:path w="31115" h="30480">
                <a:moveTo>
                  <a:pt x="25396" y="30472"/>
                </a:moveTo>
                <a:lnTo>
                  <a:pt x="5392" y="30472"/>
                </a:lnTo>
                <a:lnTo>
                  <a:pt x="312" y="25471"/>
                </a:lnTo>
                <a:lnTo>
                  <a:pt x="0" y="5469"/>
                </a:lnTo>
                <a:lnTo>
                  <a:pt x="4920" y="312"/>
                </a:lnTo>
                <a:lnTo>
                  <a:pt x="14918" y="0"/>
                </a:lnTo>
                <a:lnTo>
                  <a:pt x="15870" y="0"/>
                </a:lnTo>
                <a:lnTo>
                  <a:pt x="25868" y="312"/>
                </a:lnTo>
                <a:lnTo>
                  <a:pt x="30788" y="5469"/>
                </a:lnTo>
                <a:lnTo>
                  <a:pt x="30476" y="25471"/>
                </a:lnTo>
                <a:lnTo>
                  <a:pt x="25396" y="30472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747004" y="1565910"/>
            <a:ext cx="31115" cy="30480"/>
          </a:xfrm>
          <a:custGeom>
            <a:avLst/>
            <a:gdLst/>
            <a:ahLst/>
            <a:cxnLst/>
            <a:rect l="l" t="t" r="r" b="b"/>
            <a:pathLst>
              <a:path w="31115" h="30480">
                <a:moveTo>
                  <a:pt x="15870" y="0"/>
                </a:moveTo>
                <a:lnTo>
                  <a:pt x="25868" y="312"/>
                </a:lnTo>
                <a:lnTo>
                  <a:pt x="30788" y="5469"/>
                </a:lnTo>
                <a:lnTo>
                  <a:pt x="30632" y="15470"/>
                </a:lnTo>
                <a:lnTo>
                  <a:pt x="30476" y="25471"/>
                </a:lnTo>
                <a:lnTo>
                  <a:pt x="25396" y="30472"/>
                </a:lnTo>
                <a:lnTo>
                  <a:pt x="15394" y="30472"/>
                </a:lnTo>
                <a:lnTo>
                  <a:pt x="5392" y="30472"/>
                </a:lnTo>
                <a:lnTo>
                  <a:pt x="312" y="25471"/>
                </a:lnTo>
                <a:lnTo>
                  <a:pt x="156" y="15470"/>
                </a:lnTo>
                <a:lnTo>
                  <a:pt x="0" y="5469"/>
                </a:lnTo>
                <a:lnTo>
                  <a:pt x="4920" y="312"/>
                </a:lnTo>
                <a:lnTo>
                  <a:pt x="14918" y="0"/>
                </a:lnTo>
                <a:lnTo>
                  <a:pt x="1587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324374" y="214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599"/>
                </a:moveTo>
                <a:lnTo>
                  <a:pt x="70477" y="220250"/>
                </a:lnTo>
                <a:lnTo>
                  <a:pt x="33561" y="195205"/>
                </a:lnTo>
                <a:lnTo>
                  <a:pt x="8439" y="158341"/>
                </a:lnTo>
                <a:lnTo>
                  <a:pt x="0" y="114537"/>
                </a:lnTo>
                <a:lnTo>
                  <a:pt x="2039" y="91758"/>
                </a:lnTo>
                <a:lnTo>
                  <a:pt x="18652" y="51354"/>
                </a:lnTo>
                <a:lnTo>
                  <a:pt x="50759" y="19046"/>
                </a:lnTo>
                <a:lnTo>
                  <a:pt x="91058" y="2181"/>
                </a:lnTo>
                <a:lnTo>
                  <a:pt x="113823" y="0"/>
                </a:lnTo>
                <a:lnTo>
                  <a:pt x="114776" y="0"/>
                </a:lnTo>
                <a:lnTo>
                  <a:pt x="158562" y="8530"/>
                </a:lnTo>
                <a:lnTo>
                  <a:pt x="195373" y="33729"/>
                </a:lnTo>
                <a:lnTo>
                  <a:pt x="220342" y="70697"/>
                </a:lnTo>
                <a:lnTo>
                  <a:pt x="228600" y="114537"/>
                </a:lnTo>
                <a:lnTo>
                  <a:pt x="226465" y="137306"/>
                </a:lnTo>
                <a:lnTo>
                  <a:pt x="209684" y="177641"/>
                </a:lnTo>
                <a:lnTo>
                  <a:pt x="177442" y="209815"/>
                </a:lnTo>
                <a:lnTo>
                  <a:pt x="137074" y="226512"/>
                </a:lnTo>
                <a:lnTo>
                  <a:pt x="114300" y="22859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324374" y="214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776" y="0"/>
                </a:moveTo>
                <a:lnTo>
                  <a:pt x="158562" y="8530"/>
                </a:lnTo>
                <a:lnTo>
                  <a:pt x="195373" y="33729"/>
                </a:lnTo>
                <a:lnTo>
                  <a:pt x="220342" y="70697"/>
                </a:lnTo>
                <a:lnTo>
                  <a:pt x="228600" y="114537"/>
                </a:lnTo>
                <a:lnTo>
                  <a:pt x="226465" y="137306"/>
                </a:lnTo>
                <a:lnTo>
                  <a:pt x="209684" y="177641"/>
                </a:lnTo>
                <a:lnTo>
                  <a:pt x="177442" y="209815"/>
                </a:lnTo>
                <a:lnTo>
                  <a:pt x="137074" y="226512"/>
                </a:lnTo>
                <a:lnTo>
                  <a:pt x="114300" y="228599"/>
                </a:lnTo>
                <a:lnTo>
                  <a:pt x="91525" y="226512"/>
                </a:lnTo>
                <a:lnTo>
                  <a:pt x="51156" y="209815"/>
                </a:lnTo>
                <a:lnTo>
                  <a:pt x="18914" y="177641"/>
                </a:lnTo>
                <a:lnTo>
                  <a:pt x="2134" y="137306"/>
                </a:lnTo>
                <a:lnTo>
                  <a:pt x="0" y="114537"/>
                </a:lnTo>
                <a:lnTo>
                  <a:pt x="2039" y="91758"/>
                </a:lnTo>
                <a:lnTo>
                  <a:pt x="18652" y="51354"/>
                </a:lnTo>
                <a:lnTo>
                  <a:pt x="50759" y="19046"/>
                </a:lnTo>
                <a:lnTo>
                  <a:pt x="91058" y="2181"/>
                </a:lnTo>
                <a:lnTo>
                  <a:pt x="113823" y="0"/>
                </a:lnTo>
                <a:lnTo>
                  <a:pt x="11477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268599" y="1021080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28572" y="34282"/>
                </a:moveTo>
                <a:lnTo>
                  <a:pt x="6027" y="34282"/>
                </a:lnTo>
                <a:lnTo>
                  <a:pt x="312" y="28647"/>
                </a:lnTo>
                <a:lnTo>
                  <a:pt x="0" y="6104"/>
                </a:lnTo>
                <a:lnTo>
                  <a:pt x="5555" y="312"/>
                </a:lnTo>
                <a:lnTo>
                  <a:pt x="16823" y="0"/>
                </a:lnTo>
                <a:lnTo>
                  <a:pt x="17796" y="0"/>
                </a:lnTo>
                <a:lnTo>
                  <a:pt x="29044" y="312"/>
                </a:lnTo>
                <a:lnTo>
                  <a:pt x="34599" y="6104"/>
                </a:lnTo>
                <a:lnTo>
                  <a:pt x="34286" y="28647"/>
                </a:lnTo>
                <a:lnTo>
                  <a:pt x="28572" y="34282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268599" y="1021080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17775" y="0"/>
                </a:moveTo>
                <a:lnTo>
                  <a:pt x="29044" y="313"/>
                </a:lnTo>
                <a:lnTo>
                  <a:pt x="34599" y="6105"/>
                </a:lnTo>
                <a:lnTo>
                  <a:pt x="34443" y="17376"/>
                </a:lnTo>
                <a:lnTo>
                  <a:pt x="34286" y="28647"/>
                </a:lnTo>
                <a:lnTo>
                  <a:pt x="28572" y="34283"/>
                </a:lnTo>
                <a:lnTo>
                  <a:pt x="17299" y="34283"/>
                </a:lnTo>
                <a:lnTo>
                  <a:pt x="6027" y="34283"/>
                </a:lnTo>
                <a:lnTo>
                  <a:pt x="312" y="28647"/>
                </a:lnTo>
                <a:lnTo>
                  <a:pt x="156" y="17376"/>
                </a:lnTo>
                <a:lnTo>
                  <a:pt x="0" y="6105"/>
                </a:lnTo>
                <a:lnTo>
                  <a:pt x="5555" y="313"/>
                </a:lnTo>
                <a:lnTo>
                  <a:pt x="16823" y="0"/>
                </a:lnTo>
                <a:lnTo>
                  <a:pt x="1777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3504572" y="294322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5869" y="19037"/>
                </a:moveTo>
                <a:lnTo>
                  <a:pt x="3483" y="19037"/>
                </a:lnTo>
                <a:lnTo>
                  <a:pt x="309" y="15942"/>
                </a:lnTo>
                <a:lnTo>
                  <a:pt x="0" y="3559"/>
                </a:lnTo>
                <a:lnTo>
                  <a:pt x="3026" y="309"/>
                </a:lnTo>
                <a:lnTo>
                  <a:pt x="9200" y="0"/>
                </a:lnTo>
                <a:lnTo>
                  <a:pt x="10164" y="0"/>
                </a:lnTo>
                <a:lnTo>
                  <a:pt x="16338" y="309"/>
                </a:lnTo>
                <a:lnTo>
                  <a:pt x="19353" y="3560"/>
                </a:lnTo>
                <a:lnTo>
                  <a:pt x="19043" y="15942"/>
                </a:lnTo>
                <a:lnTo>
                  <a:pt x="15869" y="1903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504571" y="294322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0153" y="0"/>
                </a:moveTo>
                <a:lnTo>
                  <a:pt x="16338" y="309"/>
                </a:lnTo>
                <a:lnTo>
                  <a:pt x="19354" y="3560"/>
                </a:lnTo>
                <a:lnTo>
                  <a:pt x="19199" y="9751"/>
                </a:lnTo>
                <a:lnTo>
                  <a:pt x="19044" y="15942"/>
                </a:lnTo>
                <a:lnTo>
                  <a:pt x="15870" y="19038"/>
                </a:lnTo>
                <a:lnTo>
                  <a:pt x="9677" y="19038"/>
                </a:lnTo>
                <a:lnTo>
                  <a:pt x="3484" y="19038"/>
                </a:lnTo>
                <a:lnTo>
                  <a:pt x="309" y="15942"/>
                </a:lnTo>
                <a:lnTo>
                  <a:pt x="154" y="9751"/>
                </a:lnTo>
                <a:lnTo>
                  <a:pt x="0" y="3560"/>
                </a:lnTo>
                <a:lnTo>
                  <a:pt x="3015" y="310"/>
                </a:lnTo>
                <a:lnTo>
                  <a:pt x="9200" y="0"/>
                </a:lnTo>
                <a:lnTo>
                  <a:pt x="10153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9471184" y="2356485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30">
                <a:moveTo>
                  <a:pt x="81914" y="163828"/>
                </a:moveTo>
                <a:lnTo>
                  <a:pt x="36682" y="150380"/>
                </a:lnTo>
                <a:lnTo>
                  <a:pt x="6068" y="113524"/>
                </a:lnTo>
                <a:lnTo>
                  <a:pt x="0" y="82151"/>
                </a:lnTo>
                <a:lnTo>
                  <a:pt x="1446" y="65835"/>
                </a:lnTo>
                <a:lnTo>
                  <a:pt x="23739" y="24244"/>
                </a:lnTo>
                <a:lnTo>
                  <a:pt x="65134" y="1589"/>
                </a:lnTo>
                <a:lnTo>
                  <a:pt x="81438" y="0"/>
                </a:lnTo>
                <a:lnTo>
                  <a:pt x="82390" y="0"/>
                </a:lnTo>
                <a:lnTo>
                  <a:pt x="98693" y="1589"/>
                </a:lnTo>
                <a:lnTo>
                  <a:pt x="113744" y="6159"/>
                </a:lnTo>
                <a:lnTo>
                  <a:pt x="127542" y="13711"/>
                </a:lnTo>
                <a:lnTo>
                  <a:pt x="130015" y="15787"/>
                </a:lnTo>
                <a:lnTo>
                  <a:pt x="130015" y="148000"/>
                </a:lnTo>
                <a:lnTo>
                  <a:pt x="127146" y="150380"/>
                </a:lnTo>
                <a:lnTo>
                  <a:pt x="113304" y="157852"/>
                </a:lnTo>
                <a:lnTo>
                  <a:pt x="98227" y="162334"/>
                </a:lnTo>
                <a:lnTo>
                  <a:pt x="81914" y="16382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9553575" y="2356485"/>
            <a:ext cx="47625" cy="15875"/>
          </a:xfrm>
          <a:custGeom>
            <a:avLst/>
            <a:gdLst/>
            <a:ahLst/>
            <a:cxnLst/>
            <a:rect l="l" t="t" r="r" b="b"/>
            <a:pathLst>
              <a:path w="47625" h="15875">
                <a:moveTo>
                  <a:pt x="0" y="0"/>
                </a:moveTo>
                <a:lnTo>
                  <a:pt x="16303" y="1589"/>
                </a:lnTo>
                <a:lnTo>
                  <a:pt x="31354" y="6159"/>
                </a:lnTo>
                <a:lnTo>
                  <a:pt x="45152" y="13711"/>
                </a:lnTo>
                <a:lnTo>
                  <a:pt x="47625" y="15787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471184" y="2356485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30">
                <a:moveTo>
                  <a:pt x="130015" y="148000"/>
                </a:moveTo>
                <a:lnTo>
                  <a:pt x="127146" y="150380"/>
                </a:lnTo>
                <a:lnTo>
                  <a:pt x="113304" y="157852"/>
                </a:lnTo>
                <a:lnTo>
                  <a:pt x="98227" y="162334"/>
                </a:lnTo>
                <a:lnTo>
                  <a:pt x="81914" y="163828"/>
                </a:lnTo>
                <a:lnTo>
                  <a:pt x="65601" y="162334"/>
                </a:lnTo>
                <a:lnTo>
                  <a:pt x="24076" y="139920"/>
                </a:lnTo>
                <a:lnTo>
                  <a:pt x="1542" y="98460"/>
                </a:lnTo>
                <a:lnTo>
                  <a:pt x="0" y="82151"/>
                </a:lnTo>
                <a:lnTo>
                  <a:pt x="1446" y="65835"/>
                </a:lnTo>
                <a:lnTo>
                  <a:pt x="23739" y="24244"/>
                </a:lnTo>
                <a:lnTo>
                  <a:pt x="65134" y="1589"/>
                </a:lnTo>
                <a:lnTo>
                  <a:pt x="81438" y="0"/>
                </a:lnTo>
                <a:lnTo>
                  <a:pt x="82390" y="0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918608" y="1594485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43814" y="87627"/>
                </a:moveTo>
                <a:lnTo>
                  <a:pt x="7302" y="68170"/>
                </a:lnTo>
                <a:lnTo>
                  <a:pt x="0" y="44050"/>
                </a:lnTo>
                <a:lnTo>
                  <a:pt x="749" y="35335"/>
                </a:lnTo>
                <a:lnTo>
                  <a:pt x="26609" y="3369"/>
                </a:lnTo>
                <a:lnTo>
                  <a:pt x="43338" y="0"/>
                </a:lnTo>
                <a:lnTo>
                  <a:pt x="44290" y="0"/>
                </a:lnTo>
                <a:lnTo>
                  <a:pt x="80588" y="19853"/>
                </a:lnTo>
                <a:lnTo>
                  <a:pt x="87628" y="44051"/>
                </a:lnTo>
                <a:lnTo>
                  <a:pt x="86784" y="52757"/>
                </a:lnTo>
                <a:lnTo>
                  <a:pt x="60578" y="84440"/>
                </a:lnTo>
                <a:lnTo>
                  <a:pt x="43814" y="8762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918608" y="1594485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44290" y="0"/>
                </a:moveTo>
                <a:lnTo>
                  <a:pt x="80588" y="19853"/>
                </a:lnTo>
                <a:lnTo>
                  <a:pt x="87628" y="44051"/>
                </a:lnTo>
                <a:lnTo>
                  <a:pt x="86784" y="52757"/>
                </a:lnTo>
                <a:lnTo>
                  <a:pt x="60578" y="84440"/>
                </a:lnTo>
                <a:lnTo>
                  <a:pt x="43814" y="87627"/>
                </a:lnTo>
                <a:lnTo>
                  <a:pt x="35103" y="86830"/>
                </a:lnTo>
                <a:lnTo>
                  <a:pt x="3277" y="60796"/>
                </a:lnTo>
                <a:lnTo>
                  <a:pt x="0" y="44050"/>
                </a:lnTo>
                <a:lnTo>
                  <a:pt x="749" y="35335"/>
                </a:lnTo>
                <a:lnTo>
                  <a:pt x="26609" y="3369"/>
                </a:lnTo>
                <a:lnTo>
                  <a:pt x="43338" y="0"/>
                </a:lnTo>
                <a:lnTo>
                  <a:pt x="4429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52462" y="3471862"/>
            <a:ext cx="3133725" cy="1485900"/>
          </a:xfrm>
          <a:custGeom>
            <a:avLst/>
            <a:gdLst/>
            <a:ahLst/>
            <a:cxnLst/>
            <a:rect l="l" t="t" r="r" b="b"/>
            <a:pathLst>
              <a:path w="3133725" h="1485900">
                <a:moveTo>
                  <a:pt x="0" y="1452562"/>
                </a:moveTo>
                <a:lnTo>
                  <a:pt x="0" y="33337"/>
                </a:lnTo>
                <a:lnTo>
                  <a:pt x="2083" y="18752"/>
                </a:lnTo>
                <a:lnTo>
                  <a:pt x="8334" y="8334"/>
                </a:lnTo>
                <a:lnTo>
                  <a:pt x="18752" y="2083"/>
                </a:lnTo>
                <a:lnTo>
                  <a:pt x="33337" y="0"/>
                </a:lnTo>
                <a:lnTo>
                  <a:pt x="3100387" y="0"/>
                </a:lnTo>
                <a:lnTo>
                  <a:pt x="3114972" y="2083"/>
                </a:lnTo>
                <a:lnTo>
                  <a:pt x="3125390" y="8334"/>
                </a:lnTo>
                <a:lnTo>
                  <a:pt x="3131641" y="18752"/>
                </a:lnTo>
                <a:lnTo>
                  <a:pt x="3133725" y="33337"/>
                </a:lnTo>
                <a:lnTo>
                  <a:pt x="3133725" y="1452562"/>
                </a:lnTo>
                <a:lnTo>
                  <a:pt x="3131641" y="1467147"/>
                </a:lnTo>
                <a:lnTo>
                  <a:pt x="3125390" y="1477565"/>
                </a:lnTo>
                <a:lnTo>
                  <a:pt x="3114972" y="1483816"/>
                </a:lnTo>
                <a:lnTo>
                  <a:pt x="3100387" y="1485900"/>
                </a:lnTo>
                <a:lnTo>
                  <a:pt x="33337" y="1485900"/>
                </a:lnTo>
                <a:lnTo>
                  <a:pt x="18752" y="1483816"/>
                </a:lnTo>
                <a:lnTo>
                  <a:pt x="8334" y="1477565"/>
                </a:lnTo>
                <a:lnTo>
                  <a:pt x="2083" y="1467147"/>
                </a:lnTo>
                <a:lnTo>
                  <a:pt x="0" y="1452562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661987" y="3957637"/>
            <a:ext cx="2847975" cy="66675"/>
          </a:xfrm>
          <a:custGeom>
            <a:avLst/>
            <a:gdLst/>
            <a:ahLst/>
            <a:cxnLst/>
            <a:rect l="l" t="t" r="r" b="b"/>
            <a:pathLst>
              <a:path w="2847975" h="66675">
                <a:moveTo>
                  <a:pt x="0" y="33337"/>
                </a:moveTo>
                <a:lnTo>
                  <a:pt x="2083" y="18752"/>
                </a:lnTo>
                <a:lnTo>
                  <a:pt x="8334" y="8334"/>
                </a:lnTo>
                <a:lnTo>
                  <a:pt x="18752" y="2083"/>
                </a:lnTo>
                <a:lnTo>
                  <a:pt x="33337" y="0"/>
                </a:lnTo>
                <a:lnTo>
                  <a:pt x="2814637" y="0"/>
                </a:lnTo>
                <a:lnTo>
                  <a:pt x="2829222" y="2083"/>
                </a:lnTo>
                <a:lnTo>
                  <a:pt x="2839640" y="8334"/>
                </a:lnTo>
                <a:lnTo>
                  <a:pt x="2845891" y="18752"/>
                </a:lnTo>
                <a:lnTo>
                  <a:pt x="2847975" y="33337"/>
                </a:lnTo>
                <a:lnTo>
                  <a:pt x="2845891" y="47922"/>
                </a:lnTo>
                <a:lnTo>
                  <a:pt x="2839640" y="58340"/>
                </a:lnTo>
                <a:lnTo>
                  <a:pt x="2829222" y="64591"/>
                </a:lnTo>
                <a:lnTo>
                  <a:pt x="2814637" y="66675"/>
                </a:lnTo>
                <a:lnTo>
                  <a:pt x="33337" y="66675"/>
                </a:lnTo>
                <a:lnTo>
                  <a:pt x="18752" y="64591"/>
                </a:lnTo>
                <a:lnTo>
                  <a:pt x="8334" y="58340"/>
                </a:lnTo>
                <a:lnTo>
                  <a:pt x="2083" y="47922"/>
                </a:lnTo>
                <a:lnTo>
                  <a:pt x="0" y="33337"/>
                </a:lnTo>
                <a:close/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 txBox="1"/>
          <p:nvPr/>
        </p:nvSpPr>
        <p:spPr>
          <a:xfrm>
            <a:off x="657225" y="3486150"/>
            <a:ext cx="951230" cy="351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050" b="1">
                <a:latin typeface="Helvetica Neue"/>
                <a:cs typeface="Helvetica Neue"/>
              </a:rPr>
              <a:t>Choose a</a:t>
            </a:r>
            <a:r>
              <a:rPr dirty="0" sz="1050" spc="-100" b="1">
                <a:latin typeface="Helvetica Neue"/>
                <a:cs typeface="Helvetica Neue"/>
              </a:rPr>
              <a:t> </a:t>
            </a:r>
            <a:r>
              <a:rPr dirty="0" sz="1050" b="1">
                <a:latin typeface="Helvetica Neue"/>
                <a:cs typeface="Helvetica Neue"/>
              </a:rPr>
              <a:t>year:</a:t>
            </a:r>
            <a:endParaRPr sz="1050">
              <a:latin typeface="Helvetica Neue"/>
              <a:cs typeface="Helvetica Neue"/>
            </a:endParaRPr>
          </a:p>
          <a:p>
            <a:pPr marL="28575">
              <a:lnSpc>
                <a:spcPts val="885"/>
              </a:lnSpc>
              <a:spcBef>
                <a:spcPts val="615"/>
              </a:spcBef>
            </a:pPr>
            <a:r>
              <a:rPr dirty="0" sz="750">
                <a:latin typeface="Helvetica Neue"/>
                <a:cs typeface="Helvetica Neue"/>
              </a:rPr>
              <a:t>1991</a:t>
            </a:r>
            <a:endParaRPr sz="750">
              <a:latin typeface="Helvetica Neue"/>
              <a:cs typeface="Helvetica Neue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3295650" y="3727450"/>
            <a:ext cx="233045" cy="121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0"/>
              </a:lnSpc>
            </a:pPr>
            <a:r>
              <a:rPr dirty="0" sz="800" spc="10">
                <a:latin typeface="Helvetica Neue"/>
                <a:cs typeface="Helvetica Neue"/>
              </a:rPr>
              <a:t>2015</a:t>
            </a:r>
            <a:endParaRPr sz="800">
              <a:latin typeface="Helvetica Neue"/>
              <a:cs typeface="Helvetica Neue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762000" y="3957637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50" y="0"/>
                </a:lnTo>
              </a:path>
            </a:pathLst>
          </a:custGeom>
          <a:ln w="9525">
            <a:solidFill>
              <a:srgbClr val="428B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762000" y="4024312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50" y="0"/>
                </a:lnTo>
              </a:path>
            </a:pathLst>
          </a:custGeom>
          <a:ln w="9525">
            <a:solidFill>
              <a:srgbClr val="428B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68384" y="3952875"/>
            <a:ext cx="122555" cy="18415"/>
          </a:xfrm>
          <a:custGeom>
            <a:avLst/>
            <a:gdLst/>
            <a:ahLst/>
            <a:cxnLst/>
            <a:rect l="l" t="t" r="r" b="b"/>
            <a:pathLst>
              <a:path w="122554" h="18414">
                <a:moveTo>
                  <a:pt x="6735" y="17894"/>
                </a:moveTo>
                <a:lnTo>
                  <a:pt x="0" y="11159"/>
                </a:lnTo>
                <a:lnTo>
                  <a:pt x="5868" y="6277"/>
                </a:lnTo>
                <a:lnTo>
                  <a:pt x="12314" y="2789"/>
                </a:lnTo>
                <a:lnTo>
                  <a:pt x="19338" y="697"/>
                </a:lnTo>
                <a:lnTo>
                  <a:pt x="26939" y="0"/>
                </a:lnTo>
                <a:lnTo>
                  <a:pt x="122190" y="0"/>
                </a:lnTo>
                <a:lnTo>
                  <a:pt x="122190" y="9524"/>
                </a:lnTo>
                <a:lnTo>
                  <a:pt x="19050" y="9524"/>
                </a:lnTo>
                <a:lnTo>
                  <a:pt x="12314" y="12314"/>
                </a:lnTo>
                <a:lnTo>
                  <a:pt x="6735" y="17894"/>
                </a:lnTo>
                <a:close/>
              </a:path>
            </a:pathLst>
          </a:custGeom>
          <a:solidFill>
            <a:srgbClr val="428B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68384" y="4011180"/>
            <a:ext cx="122555" cy="18415"/>
          </a:xfrm>
          <a:custGeom>
            <a:avLst/>
            <a:gdLst/>
            <a:ahLst/>
            <a:cxnLst/>
            <a:rect l="l" t="t" r="r" b="b"/>
            <a:pathLst>
              <a:path w="122554" h="18414">
                <a:moveTo>
                  <a:pt x="122190" y="17894"/>
                </a:moveTo>
                <a:lnTo>
                  <a:pt x="26940" y="17894"/>
                </a:lnTo>
                <a:lnTo>
                  <a:pt x="19338" y="17196"/>
                </a:lnTo>
                <a:lnTo>
                  <a:pt x="12314" y="15104"/>
                </a:lnTo>
                <a:lnTo>
                  <a:pt x="5868" y="11617"/>
                </a:lnTo>
                <a:lnTo>
                  <a:pt x="0" y="6734"/>
                </a:lnTo>
                <a:lnTo>
                  <a:pt x="6735" y="0"/>
                </a:lnTo>
                <a:lnTo>
                  <a:pt x="12314" y="5579"/>
                </a:lnTo>
                <a:lnTo>
                  <a:pt x="19050" y="8369"/>
                </a:lnTo>
                <a:lnTo>
                  <a:pt x="122190" y="8369"/>
                </a:lnTo>
                <a:lnTo>
                  <a:pt x="122190" y="17894"/>
                </a:lnTo>
                <a:close/>
              </a:path>
            </a:pathLst>
          </a:custGeom>
          <a:solidFill>
            <a:srgbClr val="428B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57225" y="3964034"/>
            <a:ext cx="18415" cy="53975"/>
          </a:xfrm>
          <a:custGeom>
            <a:avLst/>
            <a:gdLst/>
            <a:ahLst/>
            <a:cxnLst/>
            <a:rect l="l" t="t" r="r" b="b"/>
            <a:pathLst>
              <a:path w="18415" h="53975">
                <a:moveTo>
                  <a:pt x="11159" y="53881"/>
                </a:moveTo>
                <a:lnTo>
                  <a:pt x="6277" y="48012"/>
                </a:lnTo>
                <a:lnTo>
                  <a:pt x="2789" y="41566"/>
                </a:lnTo>
                <a:lnTo>
                  <a:pt x="697" y="34542"/>
                </a:lnTo>
                <a:lnTo>
                  <a:pt x="0" y="26940"/>
                </a:lnTo>
                <a:lnTo>
                  <a:pt x="697" y="19338"/>
                </a:lnTo>
                <a:lnTo>
                  <a:pt x="2789" y="12314"/>
                </a:lnTo>
                <a:lnTo>
                  <a:pt x="6277" y="5868"/>
                </a:lnTo>
                <a:lnTo>
                  <a:pt x="11159" y="0"/>
                </a:lnTo>
                <a:lnTo>
                  <a:pt x="17894" y="6734"/>
                </a:lnTo>
                <a:lnTo>
                  <a:pt x="12314" y="12314"/>
                </a:lnTo>
                <a:lnTo>
                  <a:pt x="9525" y="19050"/>
                </a:lnTo>
                <a:lnTo>
                  <a:pt x="9525" y="34831"/>
                </a:lnTo>
                <a:lnTo>
                  <a:pt x="12314" y="41566"/>
                </a:lnTo>
                <a:lnTo>
                  <a:pt x="17894" y="47146"/>
                </a:lnTo>
                <a:lnTo>
                  <a:pt x="11159" y="53881"/>
                </a:lnTo>
                <a:close/>
              </a:path>
            </a:pathLst>
          </a:custGeom>
          <a:solidFill>
            <a:srgbClr val="428B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673000" y="4146550"/>
            <a:ext cx="2839085" cy="640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  <a:tabLst>
                <a:tab pos="330835" algn="l"/>
                <a:tab pos="657225" algn="l"/>
                <a:tab pos="992505" algn="l"/>
                <a:tab pos="1323340" algn="l"/>
                <a:tab pos="1654810" algn="l"/>
                <a:tab pos="1981200" algn="l"/>
                <a:tab pos="2316480" algn="l"/>
                <a:tab pos="2647315" algn="l"/>
              </a:tabLst>
            </a:pPr>
            <a:r>
              <a:rPr dirty="0" sz="650" spc="10">
                <a:latin typeface="Helvetica Neue"/>
                <a:cs typeface="Helvetica Neue"/>
              </a:rPr>
              <a:t>1991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1994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1997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2000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2003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2006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2009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2012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2015</a:t>
            </a:r>
            <a:endParaRPr sz="6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 marL="174625" marR="217804">
              <a:lnSpc>
                <a:spcPct val="119000"/>
              </a:lnSpc>
              <a:spcBef>
                <a:spcPts val="475"/>
              </a:spcBef>
            </a:pPr>
            <a:r>
              <a:rPr dirty="0" sz="1050">
                <a:latin typeface="Helvetica Neue"/>
                <a:cs typeface="Helvetica Neue"/>
              </a:rPr>
              <a:t>Population not using </a:t>
            </a:r>
            <a:r>
              <a:rPr dirty="0" sz="1050" spc="-5">
                <a:latin typeface="Helvetica Neue"/>
                <a:cs typeface="Helvetica Neue"/>
              </a:rPr>
              <a:t>improved</a:t>
            </a:r>
            <a:r>
              <a:rPr dirty="0" sz="1050" spc="-80">
                <a:latin typeface="Helvetica Neue"/>
                <a:cs typeface="Helvetica Neue"/>
              </a:rPr>
              <a:t> </a:t>
            </a:r>
            <a:r>
              <a:rPr dirty="0" sz="1050">
                <a:latin typeface="Helvetica Neue"/>
                <a:cs typeface="Helvetica Neue"/>
              </a:rPr>
              <a:t>sanitation  facilities</a:t>
            </a:r>
            <a:r>
              <a:rPr dirty="0" sz="1050" spc="-100">
                <a:latin typeface="Helvetica Neue"/>
                <a:cs typeface="Helvetica Neue"/>
              </a:rPr>
              <a:t> </a:t>
            </a:r>
            <a:r>
              <a:rPr dirty="0" sz="1050">
                <a:latin typeface="Helvetica Neue"/>
                <a:cs typeface="Helvetica Neue"/>
              </a:rPr>
              <a:t>(%)</a:t>
            </a:r>
            <a:endParaRPr sz="1050">
              <a:latin typeface="Helvetica Neue"/>
              <a:cs typeface="Helvetica Neue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628650" y="4429125"/>
            <a:ext cx="171450" cy="180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309937" y="3881437"/>
            <a:ext cx="200025" cy="200025"/>
          </a:xfrm>
          <a:custGeom>
            <a:avLst/>
            <a:gdLst/>
            <a:ahLst/>
            <a:cxnLst/>
            <a:rect l="l" t="t" r="r" b="b"/>
            <a:pathLst>
              <a:path w="200025" h="200025">
                <a:moveTo>
                  <a:pt x="200025" y="100012"/>
                </a:moveTo>
                <a:lnTo>
                  <a:pt x="192701" y="138405"/>
                </a:lnTo>
                <a:lnTo>
                  <a:pt x="170732" y="170731"/>
                </a:lnTo>
                <a:lnTo>
                  <a:pt x="138405" y="192701"/>
                </a:lnTo>
                <a:lnTo>
                  <a:pt x="100012" y="200025"/>
                </a:lnTo>
                <a:lnTo>
                  <a:pt x="80057" y="198194"/>
                </a:lnTo>
                <a:lnTo>
                  <a:pt x="44697" y="183547"/>
                </a:lnTo>
                <a:lnTo>
                  <a:pt x="16477" y="155327"/>
                </a:lnTo>
                <a:lnTo>
                  <a:pt x="1830" y="119967"/>
                </a:lnTo>
                <a:lnTo>
                  <a:pt x="0" y="100012"/>
                </a:lnTo>
                <a:lnTo>
                  <a:pt x="1830" y="80057"/>
                </a:lnTo>
                <a:lnTo>
                  <a:pt x="16477" y="44697"/>
                </a:lnTo>
                <a:lnTo>
                  <a:pt x="44697" y="16477"/>
                </a:lnTo>
                <a:lnTo>
                  <a:pt x="80057" y="1830"/>
                </a:lnTo>
                <a:lnTo>
                  <a:pt x="100012" y="0"/>
                </a:lnTo>
                <a:lnTo>
                  <a:pt x="119967" y="1830"/>
                </a:lnTo>
                <a:lnTo>
                  <a:pt x="155327" y="16477"/>
                </a:lnTo>
                <a:lnTo>
                  <a:pt x="183547" y="44697"/>
                </a:lnTo>
                <a:lnTo>
                  <a:pt x="198194" y="80057"/>
                </a:lnTo>
                <a:lnTo>
                  <a:pt x="200025" y="100012"/>
                </a:lnTo>
                <a:close/>
              </a:path>
            </a:pathLst>
          </a:custGeom>
          <a:ln w="9525">
            <a:solidFill>
              <a:srgbClr val="AAAA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 txBox="1"/>
          <p:nvPr/>
        </p:nvSpPr>
        <p:spPr>
          <a:xfrm>
            <a:off x="7431682" y="3810000"/>
            <a:ext cx="2011045" cy="1228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Population undernourished</a:t>
            </a:r>
            <a:r>
              <a:rPr dirty="0" sz="1050" spc="-10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(%)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315"/>
              </a:spcBef>
            </a:pPr>
            <a:r>
              <a:rPr dirty="0" sz="1050">
                <a:latin typeface="Arial"/>
                <a:cs typeface="Arial"/>
              </a:rPr>
              <a:t>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20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20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40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40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60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60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80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80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100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NA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4" name="object 18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73</a:t>
            </a:r>
          </a:p>
        </p:txBody>
      </p:sp>
      <p:sp>
        <p:nvSpPr>
          <p:cNvPr id="183" name="object 183"/>
          <p:cNvSpPr txBox="1"/>
          <p:nvPr/>
        </p:nvSpPr>
        <p:spPr>
          <a:xfrm>
            <a:off x="444500" y="5203825"/>
            <a:ext cx="9121140" cy="1007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76145">
              <a:lnSpc>
                <a:spcPct val="100000"/>
              </a:lnSpc>
            </a:pPr>
            <a:r>
              <a:rPr dirty="0" sz="800" spc="10">
                <a:latin typeface="Helvetica Neue"/>
                <a:cs typeface="Helvetica Neue"/>
                <a:hlinkClick r:id="rId11"/>
              </a:rPr>
              <a:t>Leaﬂet (http://leaﬂetjs.com)</a:t>
            </a:r>
            <a:r>
              <a:rPr dirty="0" sz="800" spc="10">
                <a:latin typeface="Helvetica Neue"/>
                <a:cs typeface="Helvetica Neue"/>
              </a:rPr>
              <a:t> </a:t>
            </a:r>
            <a:r>
              <a:rPr dirty="0" sz="800" spc="5">
                <a:latin typeface="Helvetica Neue"/>
                <a:cs typeface="Helvetica Neue"/>
              </a:rPr>
              <a:t>| </a:t>
            </a:r>
            <a:r>
              <a:rPr dirty="0" sz="800" spc="20">
                <a:latin typeface="Helvetica Neue"/>
                <a:cs typeface="Helvetica Neue"/>
              </a:rPr>
              <a:t>© </a:t>
            </a:r>
            <a:r>
              <a:rPr dirty="0" sz="800" spc="10">
                <a:latin typeface="Helvetica Neue"/>
                <a:cs typeface="Helvetica Neue"/>
                <a:hlinkClick r:id="rId12"/>
              </a:rPr>
              <a:t>OpenStreetMap </a:t>
            </a:r>
            <a:r>
              <a:rPr dirty="0" sz="800" spc="5">
                <a:latin typeface="Helvetica Neue"/>
                <a:cs typeface="Helvetica Neue"/>
                <a:hlinkClick r:id="rId12"/>
              </a:rPr>
              <a:t>(http://openstreetmap.org)</a:t>
            </a:r>
            <a:r>
              <a:rPr dirty="0" sz="800" spc="5">
                <a:latin typeface="Helvetica Neue"/>
                <a:cs typeface="Helvetica Neue"/>
              </a:rPr>
              <a:t> </a:t>
            </a:r>
            <a:r>
              <a:rPr dirty="0" sz="800" spc="10">
                <a:latin typeface="Helvetica Neue"/>
                <a:cs typeface="Helvetica Neue"/>
              </a:rPr>
              <a:t>contributors, </a:t>
            </a:r>
            <a:r>
              <a:rPr dirty="0" sz="800">
                <a:latin typeface="Helvetica Neue"/>
                <a:cs typeface="Helvetica Neue"/>
                <a:hlinkClick r:id="rId13"/>
              </a:rPr>
              <a:t>CC-BY-SA</a:t>
            </a:r>
            <a:r>
              <a:rPr dirty="0" sz="800" spc="114">
                <a:latin typeface="Helvetica Neue"/>
                <a:cs typeface="Helvetica Neue"/>
                <a:hlinkClick r:id="rId13"/>
              </a:rPr>
              <a:t> </a:t>
            </a:r>
            <a:r>
              <a:rPr dirty="0" sz="800" spc="10">
                <a:latin typeface="Helvetica Neue"/>
                <a:cs typeface="Helvetica Neue"/>
                <a:hlinkClick r:id="rId13"/>
              </a:rPr>
              <a:t>(http://creativecommons.org/licenses/by-sa/2.0/)</a:t>
            </a:r>
            <a:endParaRPr sz="800">
              <a:latin typeface="Helvetica Neue"/>
              <a:cs typeface="Helvetica Neue"/>
            </a:endParaRPr>
          </a:p>
          <a:p>
            <a:pPr marL="12700" marR="397510">
              <a:lnSpc>
                <a:spcPts val="1500"/>
              </a:lnSpc>
              <a:spcBef>
                <a:spcPts val="65"/>
              </a:spcBef>
            </a:pPr>
            <a:r>
              <a:rPr dirty="0" sz="1050" b="1">
                <a:latin typeface="Helvetica Neue"/>
                <a:cs typeface="Helvetica Neue"/>
              </a:rPr>
              <a:t>Data </a:t>
            </a:r>
            <a:r>
              <a:rPr dirty="0" sz="1050" spc="-5" b="1">
                <a:latin typeface="Helvetica Neue"/>
                <a:cs typeface="Helvetica Neue"/>
              </a:rPr>
              <a:t>source: </a:t>
            </a:r>
            <a:r>
              <a:rPr dirty="0" sz="1050" i="1">
                <a:latin typeface="Helvetica Neue"/>
                <a:cs typeface="Helvetica Neue"/>
              </a:rPr>
              <a:t>United Nations' MDG Indicators Database </a:t>
            </a:r>
            <a:r>
              <a:rPr dirty="0" sz="1050" spc="-5" i="1">
                <a:latin typeface="Helvetica Neue"/>
                <a:cs typeface="Helvetica Neue"/>
                <a:hlinkClick r:id="rId14"/>
              </a:rPr>
              <a:t>(http://mdgs.un.org/unsd/mdg/Data.aspx).</a:t>
            </a:r>
            <a:r>
              <a:rPr dirty="0" sz="1050" spc="-5" i="1">
                <a:latin typeface="Helvetica Neue"/>
                <a:cs typeface="Helvetica Neue"/>
              </a:rPr>
              <a:t> </a:t>
            </a:r>
            <a:r>
              <a:rPr dirty="0" sz="1050" i="1">
                <a:latin typeface="Helvetica Neue"/>
                <a:cs typeface="Helvetica Neue"/>
              </a:rPr>
              <a:t>Please send questions and comments to Giang  Nguyen</a:t>
            </a:r>
            <a:r>
              <a:rPr dirty="0" sz="1050" spc="-100" i="1">
                <a:latin typeface="Helvetica Neue"/>
                <a:cs typeface="Helvetica Neue"/>
              </a:rPr>
              <a:t> </a:t>
            </a:r>
            <a:r>
              <a:rPr dirty="0" sz="1050" i="1">
                <a:latin typeface="Helvetica Neue"/>
                <a:cs typeface="Helvetica Neue"/>
              </a:rPr>
              <a:t>(giang.huong.nguyen92@gmail.com)</a:t>
            </a:r>
            <a:endParaRPr sz="10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2823845">
              <a:lnSpc>
                <a:spcPct val="100000"/>
              </a:lnSpc>
            </a:pP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15"/>
              </a:rPr>
              <a:t>https: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15"/>
              </a:rPr>
              <a:t>/</a:t>
            </a:r>
            <a:r>
              <a:rPr dirty="0" sz="1350" spc="-30">
                <a:solidFill>
                  <a:srgbClr val="2A76DD"/>
                </a:solidFill>
                <a:latin typeface="Arial"/>
                <a:cs typeface="Arial"/>
                <a:hlinkClick r:id="rId15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15"/>
              </a:rPr>
              <a:t>star-is-here.shinyapps.io/giang_leaflet/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96798" rIns="0" bIns="0" rtlCol="0" vert="horz">
            <a:spAutoFit/>
          </a:bodyPr>
          <a:lstStyle/>
          <a:p>
            <a:pPr marL="875030">
              <a:lnSpc>
                <a:spcPct val="100000"/>
              </a:lnSpc>
            </a:pPr>
            <a:r>
              <a:rPr dirty="0" spc="260"/>
              <a:t>Visualizing </a:t>
            </a:r>
            <a:r>
              <a:rPr dirty="0" spc="295"/>
              <a:t>Malnutrition </a:t>
            </a:r>
            <a:r>
              <a:rPr dirty="0" spc="345"/>
              <a:t>in</a:t>
            </a:r>
            <a:r>
              <a:rPr dirty="0" spc="-560"/>
              <a:t> </a:t>
            </a:r>
            <a:r>
              <a:rPr dirty="0" spc="40"/>
              <a:t>DPRK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6064" y="3857625"/>
            <a:ext cx="128651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Star</a:t>
            </a:r>
            <a:r>
              <a:rPr dirty="0" sz="2250" spc="-8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C0392B"/>
                </a:solidFill>
                <a:latin typeface="Times New Roman"/>
                <a:cs typeface="Times New Roman"/>
              </a:rPr>
              <a:t>Ying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1543" y="1844451"/>
            <a:ext cx="3694496" cy="335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9150" y="1514475"/>
            <a:ext cx="8477250" cy="3714750"/>
          </a:xfrm>
          <a:prstGeom prst="rect">
            <a:avLst/>
          </a:prstGeom>
          <a:ln w="9525">
            <a:solidFill>
              <a:srgbClr val="C0392B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450"/>
              </a:spcBef>
            </a:pPr>
            <a:r>
              <a:rPr dirty="0" sz="1500">
                <a:solidFill>
                  <a:srgbClr val="C0392B"/>
                </a:solidFill>
                <a:latin typeface="Times New Roman"/>
                <a:cs typeface="Times New Roman"/>
              </a:rPr>
              <a:t>Province: Stunting</a:t>
            </a:r>
            <a:r>
              <a:rPr dirty="0" sz="1500" spc="-1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C0392B"/>
                </a:solidFill>
                <a:latin typeface="Times New Roman"/>
                <a:cs typeface="Times New Roman"/>
              </a:rPr>
              <a:t>Rate(%)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72309" y="5514975"/>
            <a:ext cx="231394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Net </a:t>
            </a:r>
            <a:r>
              <a:rPr dirty="0" sz="1350" spc="15">
                <a:solidFill>
                  <a:srgbClr val="C0392B"/>
                </a:solidFill>
                <a:latin typeface="Arial"/>
                <a:cs typeface="Arial"/>
              </a:rPr>
              <a:t>Migration 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Exceeding</a:t>
            </a:r>
            <a:r>
              <a:rPr dirty="0" sz="1350" spc="-2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1000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7744" y="1878806"/>
            <a:ext cx="3116965" cy="3538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9150" y="1790700"/>
            <a:ext cx="8477250" cy="3714750"/>
          </a:xfrm>
          <a:prstGeom prst="rect">
            <a:avLst/>
          </a:prstGeom>
          <a:ln w="9525">
            <a:solidFill>
              <a:srgbClr val="C0392B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90170" marR="6178550">
              <a:lnSpc>
                <a:spcPts val="1500"/>
              </a:lnSpc>
              <a:spcBef>
                <a:spcPts val="260"/>
              </a:spcBef>
            </a:pPr>
            <a:r>
              <a:rPr dirty="0" sz="1500">
                <a:solidFill>
                  <a:srgbClr val="C0392B"/>
                </a:solidFill>
                <a:latin typeface="Times New Roman"/>
                <a:cs typeface="Times New Roman"/>
              </a:rPr>
              <a:t>Province (Population):  </a:t>
            </a:r>
            <a:r>
              <a:rPr dirty="0" sz="1500">
                <a:solidFill>
                  <a:srgbClr val="E67E22"/>
                </a:solidFill>
                <a:latin typeface="Times New Roman"/>
                <a:cs typeface="Times New Roman"/>
              </a:rPr>
              <a:t>Global Chronic</a:t>
            </a:r>
            <a:r>
              <a:rPr dirty="0" sz="1500" spc="-90">
                <a:solidFill>
                  <a:srgbClr val="E67E22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E67E22"/>
                </a:solidFill>
                <a:latin typeface="Times New Roman"/>
                <a:cs typeface="Times New Roman"/>
              </a:rPr>
              <a:t>Malnutrition  </a:t>
            </a:r>
            <a:r>
              <a:rPr dirty="0" sz="1500">
                <a:solidFill>
                  <a:srgbClr val="3498DB"/>
                </a:solidFill>
                <a:latin typeface="Times New Roman"/>
                <a:cs typeface="Times New Roman"/>
              </a:rPr>
              <a:t>Global Acute</a:t>
            </a:r>
            <a:r>
              <a:rPr dirty="0" sz="1500" spc="-100">
                <a:solidFill>
                  <a:srgbClr val="3498DB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498DB"/>
                </a:solidFill>
                <a:latin typeface="Times New Roman"/>
                <a:cs typeface="Times New Roman"/>
              </a:rPr>
              <a:t>Malnutrition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76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42925" rIns="0" bIns="0" rtlCol="0" vert="horz">
            <a:spAutoFit/>
          </a:bodyPr>
          <a:lstStyle/>
          <a:p>
            <a:pPr marL="2051685" marR="5080" indent="-1505585">
              <a:lnSpc>
                <a:spcPts val="4280"/>
              </a:lnSpc>
            </a:pPr>
            <a:r>
              <a:rPr dirty="0" spc="260"/>
              <a:t>Visualizing</a:t>
            </a:r>
            <a:r>
              <a:rPr dirty="0" spc="-15"/>
              <a:t> </a:t>
            </a:r>
            <a:r>
              <a:rPr dirty="0" spc="335"/>
              <a:t>Extensions</a:t>
            </a:r>
            <a:r>
              <a:rPr dirty="0" spc="-15"/>
              <a:t> </a:t>
            </a:r>
            <a:r>
              <a:rPr dirty="0" spc="245"/>
              <a:t>to</a:t>
            </a:r>
            <a:r>
              <a:rPr dirty="0" spc="-15"/>
              <a:t> </a:t>
            </a:r>
            <a:r>
              <a:rPr dirty="0" spc="240"/>
              <a:t>Social</a:t>
            </a:r>
            <a:r>
              <a:rPr dirty="0" spc="-15"/>
              <a:t> </a:t>
            </a:r>
            <a:r>
              <a:rPr dirty="0" spc="409"/>
              <a:t>and  </a:t>
            </a:r>
            <a:r>
              <a:rPr dirty="0" spc="295"/>
              <a:t>Educational</a:t>
            </a:r>
            <a:r>
              <a:rPr dirty="0" spc="-60"/>
              <a:t> </a:t>
            </a:r>
            <a:r>
              <a:rPr dirty="0" spc="295"/>
              <a:t>Indicators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6064" y="4124325"/>
            <a:ext cx="128651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Star</a:t>
            </a:r>
            <a:r>
              <a:rPr dirty="0" sz="2250" spc="-8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C0392B"/>
                </a:solidFill>
                <a:latin typeface="Times New Roman"/>
                <a:cs typeface="Times New Roman"/>
              </a:rPr>
              <a:t>Ying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2081" y="923925"/>
            <a:ext cx="6434455" cy="3575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70"/>
              <a:t>Gender</a:t>
            </a:r>
            <a:r>
              <a:rPr dirty="0" sz="2250" spc="-10"/>
              <a:t> </a:t>
            </a:r>
            <a:r>
              <a:rPr dirty="0" sz="2250" spc="175"/>
              <a:t>Parity</a:t>
            </a:r>
            <a:r>
              <a:rPr dirty="0" sz="2250" spc="-10"/>
              <a:t> </a:t>
            </a:r>
            <a:r>
              <a:rPr dirty="0" sz="2250" spc="180"/>
              <a:t>Index</a:t>
            </a:r>
            <a:r>
              <a:rPr dirty="0" sz="2250" spc="-10"/>
              <a:t> </a:t>
            </a:r>
            <a:r>
              <a:rPr dirty="0" sz="2250" spc="215"/>
              <a:t>in</a:t>
            </a:r>
            <a:r>
              <a:rPr dirty="0" sz="2250" spc="-10"/>
              <a:t> </a:t>
            </a:r>
            <a:r>
              <a:rPr dirty="0" sz="2250" spc="210"/>
              <a:t>primary</a:t>
            </a:r>
            <a:r>
              <a:rPr dirty="0" sz="2250" spc="-10"/>
              <a:t> </a:t>
            </a:r>
            <a:r>
              <a:rPr dirty="0" sz="2250" spc="135"/>
              <a:t>level</a:t>
            </a:r>
            <a:r>
              <a:rPr dirty="0" sz="2250" spc="-10"/>
              <a:t> </a:t>
            </a:r>
            <a:r>
              <a:rPr dirty="0" sz="2250" spc="220"/>
              <a:t>enrolment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533400" y="1762125"/>
            <a:ext cx="8591550" cy="348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9758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01111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2476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73829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1991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5193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46546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37910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19263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1993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10628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091981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1994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83345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464698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1995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56062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37415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1996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28780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210133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1997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01498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582851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1998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74215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955568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1999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46932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328285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19650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701002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2001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92367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073720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65084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446437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2003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937801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819154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2004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0519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191872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2005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83237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564590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2006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55953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937306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2007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428671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310024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2008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801388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682741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2009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174106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055459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2010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546824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431688" y="1619250"/>
            <a:ext cx="230504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</a:t>
            </a:r>
            <a:r>
              <a:rPr dirty="0" sz="750" spc="-60">
                <a:latin typeface="Helvetica"/>
                <a:cs typeface="Helvetica"/>
              </a:rPr>
              <a:t>1</a:t>
            </a:r>
            <a:r>
              <a:rPr dirty="0" sz="750">
                <a:latin typeface="Helvetica"/>
                <a:cs typeface="Helvetica"/>
              </a:rPr>
              <a:t>1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862390" y="5095875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8688705" y="5031104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862390" y="454025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688705" y="4475479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862390" y="3984625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8688705" y="3919854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0.4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862390" y="34290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8688705" y="3364229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0.6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862390" y="2873375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8688705" y="2808604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0.8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862390" y="231775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688705" y="2252979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1.0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919540" y="1762125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8800893" y="1619250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2012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1266825"/>
            <a:ext cx="9143999" cy="471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8558" y="971550"/>
            <a:ext cx="8041640" cy="3575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70"/>
              <a:t>Gender</a:t>
            </a:r>
            <a:r>
              <a:rPr dirty="0" sz="2250" spc="-10"/>
              <a:t> </a:t>
            </a:r>
            <a:r>
              <a:rPr dirty="0" sz="2250" spc="175"/>
              <a:t>Parity</a:t>
            </a:r>
            <a:r>
              <a:rPr dirty="0" sz="2250" spc="-10"/>
              <a:t> </a:t>
            </a:r>
            <a:r>
              <a:rPr dirty="0" sz="2250" spc="180"/>
              <a:t>Index</a:t>
            </a:r>
            <a:r>
              <a:rPr dirty="0" sz="2250" spc="-10"/>
              <a:t> </a:t>
            </a:r>
            <a:r>
              <a:rPr dirty="0" sz="2250" spc="215"/>
              <a:t>in</a:t>
            </a:r>
            <a:r>
              <a:rPr dirty="0" sz="2250" spc="-10"/>
              <a:t> </a:t>
            </a:r>
            <a:r>
              <a:rPr dirty="0" sz="2250" spc="210"/>
              <a:t>primary</a:t>
            </a:r>
            <a:r>
              <a:rPr dirty="0" sz="2250" spc="-10"/>
              <a:t> </a:t>
            </a:r>
            <a:r>
              <a:rPr dirty="0" sz="2250" spc="135"/>
              <a:t>level</a:t>
            </a:r>
            <a:r>
              <a:rPr dirty="0" sz="2250" spc="-10"/>
              <a:t> </a:t>
            </a:r>
            <a:r>
              <a:rPr dirty="0" sz="2250" spc="220"/>
              <a:t>enrolment</a:t>
            </a:r>
            <a:r>
              <a:rPr dirty="0" sz="2250" spc="-10"/>
              <a:t> </a:t>
            </a:r>
            <a:r>
              <a:rPr dirty="0" sz="2250" spc="75"/>
              <a:t>(2009-2012)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742950" y="1504950"/>
            <a:ext cx="4286250" cy="2381250"/>
          </a:xfrm>
          <a:custGeom>
            <a:avLst/>
            <a:gdLst/>
            <a:ahLst/>
            <a:cxnLst/>
            <a:rect l="l" t="t" r="r" b="b"/>
            <a:pathLst>
              <a:path w="4286250" h="2381250">
                <a:moveTo>
                  <a:pt x="0" y="0"/>
                </a:moveTo>
                <a:lnTo>
                  <a:pt x="4286250" y="0"/>
                </a:lnTo>
                <a:lnTo>
                  <a:pt x="4286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28825" y="1504950"/>
            <a:ext cx="2438400" cy="2381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2950" y="1504950"/>
            <a:ext cx="1285875" cy="2381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67225" y="1504950"/>
            <a:ext cx="561975" cy="2381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76650" y="169545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295275" y="11430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42900" y="57150"/>
                </a:lnTo>
                <a:lnTo>
                  <a:pt x="295275" y="66675"/>
                </a:lnTo>
                <a:lnTo>
                  <a:pt x="295275" y="114300"/>
                </a:lnTo>
                <a:close/>
              </a:path>
              <a:path w="390525" h="304800">
                <a:moveTo>
                  <a:pt x="228600" y="47625"/>
                </a:move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close/>
              </a:path>
              <a:path w="390525" h="304800">
                <a:moveTo>
                  <a:pt x="342900" y="57150"/>
                </a:move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342900" y="57150"/>
                </a:lnTo>
                <a:close/>
              </a:path>
              <a:path w="390525" h="304800">
                <a:moveTo>
                  <a:pt x="85725" y="304800"/>
                </a:move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lnTo>
                  <a:pt x="38100" y="114300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76650" y="169545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9525" y="9525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295275" y="66675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43150" y="2990850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266700" y="333375"/>
                </a:moveTo>
                <a:lnTo>
                  <a:pt x="180975" y="314325"/>
                </a:lnTo>
                <a:lnTo>
                  <a:pt x="0" y="314325"/>
                </a:lnTo>
                <a:lnTo>
                  <a:pt x="9525" y="247650"/>
                </a:lnTo>
                <a:lnTo>
                  <a:pt x="57150" y="171450"/>
                </a:lnTo>
                <a:lnTo>
                  <a:pt x="38100" y="104775"/>
                </a:lnTo>
                <a:lnTo>
                  <a:pt x="47625" y="66675"/>
                </a:lnTo>
                <a:lnTo>
                  <a:pt x="19050" y="9525"/>
                </a:lnTo>
                <a:lnTo>
                  <a:pt x="28575" y="0"/>
                </a:lnTo>
                <a:lnTo>
                  <a:pt x="123825" y="0"/>
                </a:lnTo>
                <a:lnTo>
                  <a:pt x="161925" y="57150"/>
                </a:lnTo>
                <a:lnTo>
                  <a:pt x="277956" y="57150"/>
                </a:lnTo>
                <a:lnTo>
                  <a:pt x="285750" y="142875"/>
                </a:lnTo>
                <a:lnTo>
                  <a:pt x="333375" y="142875"/>
                </a:lnTo>
                <a:lnTo>
                  <a:pt x="333375" y="180975"/>
                </a:lnTo>
                <a:lnTo>
                  <a:pt x="276225" y="190500"/>
                </a:lnTo>
                <a:lnTo>
                  <a:pt x="276225" y="276225"/>
                </a:lnTo>
                <a:lnTo>
                  <a:pt x="314325" y="323850"/>
                </a:lnTo>
                <a:lnTo>
                  <a:pt x="266700" y="333375"/>
                </a:lnTo>
                <a:close/>
              </a:path>
              <a:path w="333375" h="333375">
                <a:moveTo>
                  <a:pt x="277956" y="57150"/>
                </a:moveTo>
                <a:lnTo>
                  <a:pt x="200025" y="57150"/>
                </a:lnTo>
                <a:lnTo>
                  <a:pt x="209550" y="28575"/>
                </a:lnTo>
                <a:lnTo>
                  <a:pt x="276225" y="38100"/>
                </a:lnTo>
                <a:lnTo>
                  <a:pt x="277956" y="57150"/>
                </a:lnTo>
                <a:close/>
              </a:path>
              <a:path w="333375" h="333375">
                <a:moveTo>
                  <a:pt x="333375" y="142875"/>
                </a:moveTo>
                <a:lnTo>
                  <a:pt x="285750" y="142875"/>
                </a:lnTo>
                <a:lnTo>
                  <a:pt x="323850" y="133350"/>
                </a:lnTo>
                <a:lnTo>
                  <a:pt x="333375" y="133350"/>
                </a:lnTo>
                <a:lnTo>
                  <a:pt x="333375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43150" y="2990850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333375" y="133350"/>
                </a:moveTo>
                <a:lnTo>
                  <a:pt x="333375" y="180975"/>
                </a:lnTo>
                <a:lnTo>
                  <a:pt x="276225" y="190500"/>
                </a:lnTo>
                <a:lnTo>
                  <a:pt x="276225" y="276225"/>
                </a:lnTo>
                <a:lnTo>
                  <a:pt x="314325" y="323850"/>
                </a:lnTo>
                <a:lnTo>
                  <a:pt x="266700" y="333375"/>
                </a:lnTo>
                <a:lnTo>
                  <a:pt x="180975" y="314325"/>
                </a:lnTo>
                <a:lnTo>
                  <a:pt x="0" y="314325"/>
                </a:lnTo>
                <a:lnTo>
                  <a:pt x="9525" y="247650"/>
                </a:lnTo>
                <a:lnTo>
                  <a:pt x="57150" y="171450"/>
                </a:lnTo>
                <a:lnTo>
                  <a:pt x="38100" y="104775"/>
                </a:lnTo>
                <a:lnTo>
                  <a:pt x="47625" y="66675"/>
                </a:lnTo>
                <a:lnTo>
                  <a:pt x="19050" y="9525"/>
                </a:lnTo>
                <a:lnTo>
                  <a:pt x="28575" y="0"/>
                </a:lnTo>
                <a:lnTo>
                  <a:pt x="123825" y="0"/>
                </a:lnTo>
                <a:lnTo>
                  <a:pt x="161925" y="57150"/>
                </a:lnTo>
                <a:lnTo>
                  <a:pt x="200025" y="57150"/>
                </a:lnTo>
                <a:lnTo>
                  <a:pt x="209550" y="28575"/>
                </a:lnTo>
                <a:lnTo>
                  <a:pt x="276225" y="38100"/>
                </a:lnTo>
                <a:lnTo>
                  <a:pt x="285750" y="142875"/>
                </a:lnTo>
                <a:lnTo>
                  <a:pt x="323850" y="133350"/>
                </a:lnTo>
                <a:lnTo>
                  <a:pt x="333375" y="1333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62200" y="2952750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28575"/>
                </a:moveTo>
                <a:lnTo>
                  <a:pt x="0" y="0"/>
                </a:lnTo>
                <a:lnTo>
                  <a:pt x="19050" y="9525"/>
                </a:lnTo>
                <a:lnTo>
                  <a:pt x="0" y="285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62200" y="2952750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0" y="38100"/>
                </a:moveTo>
                <a:lnTo>
                  <a:pt x="0" y="0"/>
                </a:lnTo>
                <a:lnTo>
                  <a:pt x="19050" y="9525"/>
                </a:lnTo>
                <a:lnTo>
                  <a:pt x="0" y="28575"/>
                </a:lnTo>
                <a:lnTo>
                  <a:pt x="0" y="381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9000" y="209550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95250" y="104775"/>
                </a:move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29000" y="209550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0" y="57150"/>
                </a:move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38500" y="1657350"/>
            <a:ext cx="38100" cy="28575"/>
          </a:xfrm>
          <a:custGeom>
            <a:avLst/>
            <a:gdLst/>
            <a:ahLst/>
            <a:cxnLst/>
            <a:rect l="l" t="t" r="r" b="b"/>
            <a:pathLst>
              <a:path w="38100" h="28575">
                <a:moveTo>
                  <a:pt x="38100" y="28575"/>
                </a:moveTo>
                <a:lnTo>
                  <a:pt x="19050" y="28575"/>
                </a:lnTo>
                <a:lnTo>
                  <a:pt x="0" y="0"/>
                </a:lnTo>
                <a:lnTo>
                  <a:pt x="28575" y="9525"/>
                </a:lnTo>
                <a:lnTo>
                  <a:pt x="38100" y="285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38500" y="1657350"/>
            <a:ext cx="38100" cy="28575"/>
          </a:xfrm>
          <a:custGeom>
            <a:avLst/>
            <a:gdLst/>
            <a:ahLst/>
            <a:cxnLst/>
            <a:rect l="l" t="t" r="r" b="b"/>
            <a:pathLst>
              <a:path w="38100" h="28575">
                <a:moveTo>
                  <a:pt x="38100" y="28575"/>
                </a:moveTo>
                <a:lnTo>
                  <a:pt x="19050" y="28575"/>
                </a:lnTo>
                <a:lnTo>
                  <a:pt x="0" y="0"/>
                </a:lnTo>
                <a:lnTo>
                  <a:pt x="28575" y="9525"/>
                </a:lnTo>
                <a:lnTo>
                  <a:pt x="3810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48025" y="1581150"/>
            <a:ext cx="142875" cy="123825"/>
          </a:xfrm>
          <a:custGeom>
            <a:avLst/>
            <a:gdLst/>
            <a:ahLst/>
            <a:cxnLst/>
            <a:rect l="l" t="t" r="r" b="b"/>
            <a:pathLst>
              <a:path w="142875" h="123825">
                <a:moveTo>
                  <a:pt x="112395" y="28575"/>
                </a:moveTo>
                <a:lnTo>
                  <a:pt x="38100" y="28575"/>
                </a:lnTo>
                <a:lnTo>
                  <a:pt x="47625" y="19050"/>
                </a:lnTo>
                <a:lnTo>
                  <a:pt x="28575" y="0"/>
                </a:lnTo>
                <a:lnTo>
                  <a:pt x="66675" y="19050"/>
                </a:lnTo>
                <a:lnTo>
                  <a:pt x="106680" y="19050"/>
                </a:lnTo>
                <a:lnTo>
                  <a:pt x="112395" y="28575"/>
                </a:lnTo>
                <a:close/>
              </a:path>
              <a:path w="142875" h="123825">
                <a:moveTo>
                  <a:pt x="106680" y="19050"/>
                </a:moveTo>
                <a:lnTo>
                  <a:pt x="66675" y="19050"/>
                </a:lnTo>
                <a:lnTo>
                  <a:pt x="76200" y="9525"/>
                </a:lnTo>
                <a:lnTo>
                  <a:pt x="95250" y="0"/>
                </a:lnTo>
                <a:lnTo>
                  <a:pt x="106680" y="19050"/>
                </a:lnTo>
                <a:close/>
              </a:path>
              <a:path w="142875" h="123825">
                <a:moveTo>
                  <a:pt x="38100" y="104775"/>
                </a:moveTo>
                <a:lnTo>
                  <a:pt x="19050" y="66675"/>
                </a:lnTo>
                <a:lnTo>
                  <a:pt x="28575" y="57150"/>
                </a:lnTo>
                <a:lnTo>
                  <a:pt x="0" y="28575"/>
                </a:lnTo>
                <a:lnTo>
                  <a:pt x="9525" y="9525"/>
                </a:lnTo>
                <a:lnTo>
                  <a:pt x="38100" y="28575"/>
                </a:lnTo>
                <a:lnTo>
                  <a:pt x="112395" y="28575"/>
                </a:lnTo>
                <a:lnTo>
                  <a:pt x="123825" y="47625"/>
                </a:lnTo>
                <a:lnTo>
                  <a:pt x="142875" y="47625"/>
                </a:lnTo>
                <a:lnTo>
                  <a:pt x="123825" y="57150"/>
                </a:lnTo>
                <a:lnTo>
                  <a:pt x="118382" y="76200"/>
                </a:lnTo>
                <a:lnTo>
                  <a:pt x="85725" y="76200"/>
                </a:lnTo>
                <a:lnTo>
                  <a:pt x="38100" y="104775"/>
                </a:lnTo>
                <a:close/>
              </a:path>
              <a:path w="142875" h="123825">
                <a:moveTo>
                  <a:pt x="104775" y="123825"/>
                </a:moveTo>
                <a:lnTo>
                  <a:pt x="85725" y="104775"/>
                </a:lnTo>
                <a:lnTo>
                  <a:pt x="85725" y="76200"/>
                </a:lnTo>
                <a:lnTo>
                  <a:pt x="118382" y="76200"/>
                </a:lnTo>
                <a:lnTo>
                  <a:pt x="104775" y="1238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48025" y="1581150"/>
            <a:ext cx="142875" cy="123825"/>
          </a:xfrm>
          <a:custGeom>
            <a:avLst/>
            <a:gdLst/>
            <a:ahLst/>
            <a:cxnLst/>
            <a:rect l="l" t="t" r="r" b="b"/>
            <a:pathLst>
              <a:path w="142875" h="123825">
                <a:moveTo>
                  <a:pt x="95250" y="0"/>
                </a:moveTo>
                <a:lnTo>
                  <a:pt x="123825" y="47625"/>
                </a:lnTo>
                <a:lnTo>
                  <a:pt x="142875" y="47625"/>
                </a:lnTo>
                <a:lnTo>
                  <a:pt x="123825" y="57150"/>
                </a:lnTo>
                <a:lnTo>
                  <a:pt x="104775" y="123825"/>
                </a:lnTo>
                <a:lnTo>
                  <a:pt x="85725" y="104775"/>
                </a:lnTo>
                <a:lnTo>
                  <a:pt x="85725" y="76200"/>
                </a:lnTo>
                <a:lnTo>
                  <a:pt x="38100" y="104775"/>
                </a:lnTo>
                <a:lnTo>
                  <a:pt x="19050" y="66675"/>
                </a:lnTo>
                <a:lnTo>
                  <a:pt x="28575" y="57150"/>
                </a:lnTo>
                <a:lnTo>
                  <a:pt x="0" y="28575"/>
                </a:lnTo>
                <a:lnTo>
                  <a:pt x="9525" y="9525"/>
                </a:lnTo>
                <a:lnTo>
                  <a:pt x="38100" y="28575"/>
                </a:lnTo>
                <a:lnTo>
                  <a:pt x="47625" y="19050"/>
                </a:lnTo>
                <a:lnTo>
                  <a:pt x="28575" y="0"/>
                </a:lnTo>
                <a:lnTo>
                  <a:pt x="66675" y="19050"/>
                </a:lnTo>
                <a:lnTo>
                  <a:pt x="76200" y="9525"/>
                </a:lnTo>
                <a:lnTo>
                  <a:pt x="95250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19400" y="28956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47625" h="57150">
                <a:moveTo>
                  <a:pt x="19050" y="57150"/>
                </a:moveTo>
                <a:lnTo>
                  <a:pt x="0" y="57150"/>
                </a:lnTo>
                <a:lnTo>
                  <a:pt x="0" y="19050"/>
                </a:lnTo>
                <a:lnTo>
                  <a:pt x="38100" y="0"/>
                </a:lnTo>
                <a:lnTo>
                  <a:pt x="47625" y="28575"/>
                </a:lnTo>
                <a:lnTo>
                  <a:pt x="19050" y="571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19400" y="28956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47625" h="57150">
                <a:moveTo>
                  <a:pt x="0" y="57150"/>
                </a:moveTo>
                <a:lnTo>
                  <a:pt x="0" y="19050"/>
                </a:lnTo>
                <a:lnTo>
                  <a:pt x="38100" y="0"/>
                </a:lnTo>
                <a:lnTo>
                  <a:pt x="47625" y="28575"/>
                </a:lnTo>
                <a:lnTo>
                  <a:pt x="19050" y="57150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47875" y="2495550"/>
            <a:ext cx="85725" cy="171450"/>
          </a:xfrm>
          <a:custGeom>
            <a:avLst/>
            <a:gdLst/>
            <a:ahLst/>
            <a:cxnLst/>
            <a:rect l="l" t="t" r="r" b="b"/>
            <a:pathLst>
              <a:path w="85725" h="171450">
                <a:moveTo>
                  <a:pt x="28575" y="171450"/>
                </a:moveTo>
                <a:lnTo>
                  <a:pt x="28575" y="85725"/>
                </a:lnTo>
                <a:lnTo>
                  <a:pt x="0" y="47625"/>
                </a:lnTo>
                <a:lnTo>
                  <a:pt x="47625" y="0"/>
                </a:lnTo>
                <a:lnTo>
                  <a:pt x="85725" y="38100"/>
                </a:lnTo>
                <a:lnTo>
                  <a:pt x="57150" y="85725"/>
                </a:lnTo>
                <a:lnTo>
                  <a:pt x="57150" y="161925"/>
                </a:lnTo>
                <a:lnTo>
                  <a:pt x="28575" y="1714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47875" y="2495550"/>
            <a:ext cx="85725" cy="171450"/>
          </a:xfrm>
          <a:custGeom>
            <a:avLst/>
            <a:gdLst/>
            <a:ahLst/>
            <a:cxnLst/>
            <a:rect l="l" t="t" r="r" b="b"/>
            <a:pathLst>
              <a:path w="85725" h="171450">
                <a:moveTo>
                  <a:pt x="57150" y="161925"/>
                </a:moveTo>
                <a:lnTo>
                  <a:pt x="28575" y="171450"/>
                </a:lnTo>
                <a:lnTo>
                  <a:pt x="28575" y="85725"/>
                </a:lnTo>
                <a:lnTo>
                  <a:pt x="0" y="47625"/>
                </a:lnTo>
                <a:lnTo>
                  <a:pt x="47625" y="0"/>
                </a:lnTo>
                <a:lnTo>
                  <a:pt x="85725" y="38100"/>
                </a:lnTo>
                <a:lnTo>
                  <a:pt x="57150" y="85725"/>
                </a:lnTo>
                <a:lnTo>
                  <a:pt x="57150" y="123825"/>
                </a:lnTo>
                <a:lnTo>
                  <a:pt x="57150" y="1619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76425" y="2409825"/>
            <a:ext cx="209550" cy="152400"/>
          </a:xfrm>
          <a:custGeom>
            <a:avLst/>
            <a:gdLst/>
            <a:ahLst/>
            <a:cxnLst/>
            <a:rect l="l" t="t" r="r" b="b"/>
            <a:pathLst>
              <a:path w="209550" h="152400">
                <a:moveTo>
                  <a:pt x="185737" y="57150"/>
                </a:moveTo>
                <a:lnTo>
                  <a:pt x="57150" y="57150"/>
                </a:lnTo>
                <a:lnTo>
                  <a:pt x="142875" y="0"/>
                </a:lnTo>
                <a:lnTo>
                  <a:pt x="161925" y="9525"/>
                </a:lnTo>
                <a:lnTo>
                  <a:pt x="161925" y="38100"/>
                </a:lnTo>
                <a:lnTo>
                  <a:pt x="185737" y="57150"/>
                </a:lnTo>
                <a:close/>
              </a:path>
              <a:path w="209550" h="152400">
                <a:moveTo>
                  <a:pt x="76200" y="152400"/>
                </a:moveTo>
                <a:lnTo>
                  <a:pt x="19050" y="152400"/>
                </a:lnTo>
                <a:lnTo>
                  <a:pt x="0" y="123825"/>
                </a:lnTo>
                <a:lnTo>
                  <a:pt x="9525" y="104775"/>
                </a:lnTo>
                <a:lnTo>
                  <a:pt x="47625" y="47625"/>
                </a:lnTo>
                <a:lnTo>
                  <a:pt x="57150" y="57150"/>
                </a:lnTo>
                <a:lnTo>
                  <a:pt x="185737" y="57150"/>
                </a:lnTo>
                <a:lnTo>
                  <a:pt x="209550" y="76200"/>
                </a:lnTo>
                <a:lnTo>
                  <a:pt x="209550" y="95250"/>
                </a:lnTo>
                <a:lnTo>
                  <a:pt x="190500" y="114300"/>
                </a:lnTo>
                <a:lnTo>
                  <a:pt x="123825" y="114300"/>
                </a:lnTo>
                <a:lnTo>
                  <a:pt x="76200" y="133350"/>
                </a:lnTo>
                <a:lnTo>
                  <a:pt x="76200" y="152400"/>
                </a:lnTo>
                <a:close/>
              </a:path>
              <a:path w="209550" h="152400">
                <a:moveTo>
                  <a:pt x="180975" y="123825"/>
                </a:moveTo>
                <a:lnTo>
                  <a:pt x="123825" y="114300"/>
                </a:lnTo>
                <a:lnTo>
                  <a:pt x="190500" y="114300"/>
                </a:lnTo>
                <a:lnTo>
                  <a:pt x="180975" y="1238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76425" y="2409825"/>
            <a:ext cx="209550" cy="152400"/>
          </a:xfrm>
          <a:custGeom>
            <a:avLst/>
            <a:gdLst/>
            <a:ahLst/>
            <a:cxnLst/>
            <a:rect l="l" t="t" r="r" b="b"/>
            <a:pathLst>
              <a:path w="209550" h="152400">
                <a:moveTo>
                  <a:pt x="76200" y="152400"/>
                </a:moveTo>
                <a:lnTo>
                  <a:pt x="19050" y="152400"/>
                </a:lnTo>
                <a:lnTo>
                  <a:pt x="0" y="123825"/>
                </a:lnTo>
                <a:lnTo>
                  <a:pt x="9525" y="104775"/>
                </a:lnTo>
                <a:lnTo>
                  <a:pt x="47625" y="47625"/>
                </a:lnTo>
                <a:lnTo>
                  <a:pt x="57150" y="57150"/>
                </a:lnTo>
                <a:lnTo>
                  <a:pt x="142875" y="0"/>
                </a:lnTo>
                <a:lnTo>
                  <a:pt x="161925" y="9525"/>
                </a:lnTo>
                <a:lnTo>
                  <a:pt x="161925" y="38100"/>
                </a:lnTo>
                <a:lnTo>
                  <a:pt x="209550" y="76200"/>
                </a:lnTo>
                <a:lnTo>
                  <a:pt x="209550" y="95250"/>
                </a:lnTo>
                <a:lnTo>
                  <a:pt x="180975" y="123825"/>
                </a:lnTo>
                <a:lnTo>
                  <a:pt x="123825" y="114300"/>
                </a:lnTo>
                <a:lnTo>
                  <a:pt x="76200" y="133350"/>
                </a:lnTo>
                <a:lnTo>
                  <a:pt x="76200" y="1524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71750" y="3314700"/>
            <a:ext cx="257175" cy="266700"/>
          </a:xfrm>
          <a:custGeom>
            <a:avLst/>
            <a:gdLst/>
            <a:ahLst/>
            <a:cxnLst/>
            <a:rect l="l" t="t" r="r" b="b"/>
            <a:pathLst>
              <a:path w="257175" h="266700">
                <a:moveTo>
                  <a:pt x="19050" y="266700"/>
                </a:moveTo>
                <a:lnTo>
                  <a:pt x="0" y="209550"/>
                </a:lnTo>
                <a:lnTo>
                  <a:pt x="0" y="123825"/>
                </a:lnTo>
                <a:lnTo>
                  <a:pt x="19050" y="123825"/>
                </a:lnTo>
                <a:lnTo>
                  <a:pt x="19050" y="19050"/>
                </a:lnTo>
                <a:lnTo>
                  <a:pt x="95250" y="19050"/>
                </a:lnTo>
                <a:lnTo>
                  <a:pt x="133350" y="0"/>
                </a:lnTo>
                <a:lnTo>
                  <a:pt x="161925" y="47625"/>
                </a:lnTo>
                <a:lnTo>
                  <a:pt x="209550" y="85725"/>
                </a:lnTo>
                <a:lnTo>
                  <a:pt x="219075" y="114300"/>
                </a:lnTo>
                <a:lnTo>
                  <a:pt x="238125" y="114300"/>
                </a:lnTo>
                <a:lnTo>
                  <a:pt x="257175" y="123825"/>
                </a:lnTo>
                <a:lnTo>
                  <a:pt x="190500" y="171450"/>
                </a:lnTo>
                <a:lnTo>
                  <a:pt x="149678" y="219075"/>
                </a:lnTo>
                <a:lnTo>
                  <a:pt x="85725" y="219075"/>
                </a:lnTo>
                <a:lnTo>
                  <a:pt x="57150" y="257175"/>
                </a:lnTo>
                <a:lnTo>
                  <a:pt x="19050" y="266700"/>
                </a:lnTo>
                <a:close/>
              </a:path>
              <a:path w="257175" h="266700">
                <a:moveTo>
                  <a:pt x="133350" y="238125"/>
                </a:moveTo>
                <a:lnTo>
                  <a:pt x="85725" y="219075"/>
                </a:lnTo>
                <a:lnTo>
                  <a:pt x="149678" y="219075"/>
                </a:lnTo>
                <a:lnTo>
                  <a:pt x="133350" y="2381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71750" y="3314700"/>
            <a:ext cx="257175" cy="266700"/>
          </a:xfrm>
          <a:custGeom>
            <a:avLst/>
            <a:gdLst/>
            <a:ahLst/>
            <a:cxnLst/>
            <a:rect l="l" t="t" r="r" b="b"/>
            <a:pathLst>
              <a:path w="257175" h="266700">
                <a:moveTo>
                  <a:pt x="257175" y="123825"/>
                </a:moveTo>
                <a:lnTo>
                  <a:pt x="190500" y="171450"/>
                </a:lnTo>
                <a:lnTo>
                  <a:pt x="133350" y="238125"/>
                </a:lnTo>
                <a:lnTo>
                  <a:pt x="85725" y="219075"/>
                </a:lnTo>
                <a:lnTo>
                  <a:pt x="57150" y="257175"/>
                </a:lnTo>
                <a:lnTo>
                  <a:pt x="19050" y="266700"/>
                </a:lnTo>
                <a:lnTo>
                  <a:pt x="0" y="209550"/>
                </a:lnTo>
                <a:lnTo>
                  <a:pt x="0" y="123825"/>
                </a:lnTo>
                <a:lnTo>
                  <a:pt x="19050" y="123825"/>
                </a:lnTo>
                <a:lnTo>
                  <a:pt x="19050" y="19050"/>
                </a:lnTo>
                <a:lnTo>
                  <a:pt x="95250" y="19050"/>
                </a:lnTo>
                <a:lnTo>
                  <a:pt x="133350" y="0"/>
                </a:lnTo>
                <a:lnTo>
                  <a:pt x="161925" y="47625"/>
                </a:lnTo>
                <a:lnTo>
                  <a:pt x="209550" y="85725"/>
                </a:lnTo>
                <a:lnTo>
                  <a:pt x="219075" y="114300"/>
                </a:lnTo>
                <a:lnTo>
                  <a:pt x="238125" y="114300"/>
                </a:lnTo>
                <a:lnTo>
                  <a:pt x="257175" y="1238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19350" y="2524125"/>
            <a:ext cx="352425" cy="247650"/>
          </a:xfrm>
          <a:custGeom>
            <a:avLst/>
            <a:gdLst/>
            <a:ahLst/>
            <a:cxnLst/>
            <a:rect l="l" t="t" r="r" b="b"/>
            <a:pathLst>
              <a:path w="352425" h="247650">
                <a:moveTo>
                  <a:pt x="47625" y="247650"/>
                </a:moveTo>
                <a:lnTo>
                  <a:pt x="0" y="180975"/>
                </a:lnTo>
                <a:lnTo>
                  <a:pt x="9525" y="133350"/>
                </a:lnTo>
                <a:lnTo>
                  <a:pt x="19050" y="104775"/>
                </a:lnTo>
                <a:lnTo>
                  <a:pt x="66675" y="104775"/>
                </a:lnTo>
                <a:lnTo>
                  <a:pt x="180975" y="47625"/>
                </a:lnTo>
                <a:lnTo>
                  <a:pt x="228600" y="0"/>
                </a:lnTo>
                <a:lnTo>
                  <a:pt x="247650" y="57150"/>
                </a:lnTo>
                <a:lnTo>
                  <a:pt x="352425" y="161925"/>
                </a:lnTo>
                <a:lnTo>
                  <a:pt x="266700" y="161925"/>
                </a:lnTo>
                <a:lnTo>
                  <a:pt x="254793" y="171450"/>
                </a:lnTo>
                <a:lnTo>
                  <a:pt x="133350" y="171450"/>
                </a:lnTo>
                <a:lnTo>
                  <a:pt x="111918" y="200025"/>
                </a:lnTo>
                <a:lnTo>
                  <a:pt x="76200" y="200025"/>
                </a:lnTo>
                <a:lnTo>
                  <a:pt x="47625" y="247650"/>
                </a:lnTo>
                <a:close/>
              </a:path>
              <a:path w="352425" h="247650">
                <a:moveTo>
                  <a:pt x="219075" y="200025"/>
                </a:moveTo>
                <a:lnTo>
                  <a:pt x="133350" y="171450"/>
                </a:lnTo>
                <a:lnTo>
                  <a:pt x="254793" y="171450"/>
                </a:lnTo>
                <a:lnTo>
                  <a:pt x="219075" y="200025"/>
                </a:lnTo>
                <a:close/>
              </a:path>
              <a:path w="352425" h="247650">
                <a:moveTo>
                  <a:pt x="104775" y="209550"/>
                </a:moveTo>
                <a:lnTo>
                  <a:pt x="76200" y="200025"/>
                </a:lnTo>
                <a:lnTo>
                  <a:pt x="111918" y="200025"/>
                </a:lnTo>
                <a:lnTo>
                  <a:pt x="104775" y="2095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19350" y="2524125"/>
            <a:ext cx="352425" cy="247650"/>
          </a:xfrm>
          <a:custGeom>
            <a:avLst/>
            <a:gdLst/>
            <a:ahLst/>
            <a:cxnLst/>
            <a:rect l="l" t="t" r="r" b="b"/>
            <a:pathLst>
              <a:path w="352425" h="247650">
                <a:moveTo>
                  <a:pt x="19050" y="104775"/>
                </a:moveTo>
                <a:lnTo>
                  <a:pt x="66675" y="104775"/>
                </a:lnTo>
                <a:lnTo>
                  <a:pt x="180975" y="47625"/>
                </a:lnTo>
                <a:lnTo>
                  <a:pt x="228600" y="0"/>
                </a:lnTo>
                <a:lnTo>
                  <a:pt x="247650" y="57150"/>
                </a:lnTo>
                <a:lnTo>
                  <a:pt x="352425" y="161925"/>
                </a:lnTo>
                <a:lnTo>
                  <a:pt x="266700" y="161925"/>
                </a:lnTo>
                <a:lnTo>
                  <a:pt x="219075" y="200025"/>
                </a:lnTo>
                <a:lnTo>
                  <a:pt x="133350" y="171450"/>
                </a:lnTo>
                <a:lnTo>
                  <a:pt x="104775" y="209550"/>
                </a:lnTo>
                <a:lnTo>
                  <a:pt x="76200" y="200025"/>
                </a:lnTo>
                <a:lnTo>
                  <a:pt x="47625" y="247650"/>
                </a:lnTo>
                <a:lnTo>
                  <a:pt x="0" y="180975"/>
                </a:lnTo>
                <a:lnTo>
                  <a:pt x="9525" y="133350"/>
                </a:lnTo>
                <a:lnTo>
                  <a:pt x="19050" y="1047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57425" y="2476500"/>
            <a:ext cx="209550" cy="295275"/>
          </a:xfrm>
          <a:custGeom>
            <a:avLst/>
            <a:gdLst/>
            <a:ahLst/>
            <a:cxnLst/>
            <a:rect l="l" t="t" r="r" b="b"/>
            <a:pathLst>
              <a:path w="209550" h="295275">
                <a:moveTo>
                  <a:pt x="209550" y="295275"/>
                </a:moveTo>
                <a:lnTo>
                  <a:pt x="28575" y="295275"/>
                </a:lnTo>
                <a:lnTo>
                  <a:pt x="38100" y="266700"/>
                </a:lnTo>
                <a:lnTo>
                  <a:pt x="0" y="228600"/>
                </a:lnTo>
                <a:lnTo>
                  <a:pt x="19050" y="180975"/>
                </a:lnTo>
                <a:lnTo>
                  <a:pt x="95250" y="152400"/>
                </a:lnTo>
                <a:lnTo>
                  <a:pt x="161925" y="38100"/>
                </a:lnTo>
                <a:lnTo>
                  <a:pt x="161925" y="0"/>
                </a:lnTo>
                <a:lnTo>
                  <a:pt x="180975" y="38100"/>
                </a:lnTo>
                <a:lnTo>
                  <a:pt x="171450" y="57150"/>
                </a:lnTo>
                <a:lnTo>
                  <a:pt x="190500" y="76200"/>
                </a:lnTo>
                <a:lnTo>
                  <a:pt x="152400" y="76200"/>
                </a:lnTo>
                <a:lnTo>
                  <a:pt x="190500" y="142875"/>
                </a:lnTo>
                <a:lnTo>
                  <a:pt x="161925" y="219075"/>
                </a:lnTo>
                <a:lnTo>
                  <a:pt x="209550" y="2952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57425" y="2476500"/>
            <a:ext cx="209550" cy="295275"/>
          </a:xfrm>
          <a:custGeom>
            <a:avLst/>
            <a:gdLst/>
            <a:ahLst/>
            <a:cxnLst/>
            <a:rect l="l" t="t" r="r" b="b"/>
            <a:pathLst>
              <a:path w="209550" h="295275">
                <a:moveTo>
                  <a:pt x="123825" y="295275"/>
                </a:moveTo>
                <a:lnTo>
                  <a:pt x="28575" y="295275"/>
                </a:lnTo>
                <a:lnTo>
                  <a:pt x="38100" y="266700"/>
                </a:lnTo>
                <a:lnTo>
                  <a:pt x="0" y="228600"/>
                </a:lnTo>
                <a:lnTo>
                  <a:pt x="19050" y="180975"/>
                </a:lnTo>
                <a:lnTo>
                  <a:pt x="95250" y="152400"/>
                </a:lnTo>
                <a:lnTo>
                  <a:pt x="161925" y="38100"/>
                </a:lnTo>
                <a:lnTo>
                  <a:pt x="161925" y="0"/>
                </a:lnTo>
                <a:lnTo>
                  <a:pt x="180975" y="38100"/>
                </a:lnTo>
                <a:lnTo>
                  <a:pt x="171450" y="57150"/>
                </a:lnTo>
                <a:lnTo>
                  <a:pt x="190500" y="76200"/>
                </a:lnTo>
                <a:lnTo>
                  <a:pt x="152400" y="76200"/>
                </a:lnTo>
                <a:lnTo>
                  <a:pt x="190500" y="142875"/>
                </a:lnTo>
                <a:lnTo>
                  <a:pt x="161925" y="219075"/>
                </a:lnTo>
                <a:lnTo>
                  <a:pt x="209550" y="295275"/>
                </a:lnTo>
                <a:lnTo>
                  <a:pt x="161925" y="295275"/>
                </a:lnTo>
                <a:lnTo>
                  <a:pt x="123825" y="2952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62200" y="2686050"/>
            <a:ext cx="514350" cy="504825"/>
          </a:xfrm>
          <a:custGeom>
            <a:avLst/>
            <a:gdLst/>
            <a:ahLst/>
            <a:cxnLst/>
            <a:rect l="l" t="t" r="r" b="b"/>
            <a:pathLst>
              <a:path w="514350" h="504825">
                <a:moveTo>
                  <a:pt x="490537" y="38100"/>
                </a:moveTo>
                <a:lnTo>
                  <a:pt x="276225" y="38100"/>
                </a:lnTo>
                <a:lnTo>
                  <a:pt x="323850" y="0"/>
                </a:lnTo>
                <a:lnTo>
                  <a:pt x="400050" y="0"/>
                </a:lnTo>
                <a:lnTo>
                  <a:pt x="438150" y="28575"/>
                </a:lnTo>
                <a:lnTo>
                  <a:pt x="476250" y="28575"/>
                </a:lnTo>
                <a:lnTo>
                  <a:pt x="490537" y="38100"/>
                </a:lnTo>
                <a:close/>
              </a:path>
              <a:path w="514350" h="504825">
                <a:moveTo>
                  <a:pt x="463323" y="276225"/>
                </a:moveTo>
                <a:lnTo>
                  <a:pt x="66675" y="276225"/>
                </a:lnTo>
                <a:lnTo>
                  <a:pt x="104775" y="238125"/>
                </a:lnTo>
                <a:lnTo>
                  <a:pt x="95250" y="219075"/>
                </a:lnTo>
                <a:lnTo>
                  <a:pt x="142875" y="161925"/>
                </a:lnTo>
                <a:lnTo>
                  <a:pt x="152400" y="76200"/>
                </a:lnTo>
                <a:lnTo>
                  <a:pt x="190500" y="9525"/>
                </a:lnTo>
                <a:lnTo>
                  <a:pt x="276225" y="38100"/>
                </a:lnTo>
                <a:lnTo>
                  <a:pt x="490537" y="38100"/>
                </a:lnTo>
                <a:lnTo>
                  <a:pt x="504825" y="47625"/>
                </a:lnTo>
                <a:lnTo>
                  <a:pt x="514350" y="85725"/>
                </a:lnTo>
                <a:lnTo>
                  <a:pt x="476250" y="123825"/>
                </a:lnTo>
                <a:lnTo>
                  <a:pt x="457200" y="190500"/>
                </a:lnTo>
                <a:lnTo>
                  <a:pt x="463323" y="276225"/>
                </a:lnTo>
                <a:close/>
              </a:path>
              <a:path w="514350" h="504825">
                <a:moveTo>
                  <a:pt x="180975" y="361950"/>
                </a:moveTo>
                <a:lnTo>
                  <a:pt x="142875" y="361950"/>
                </a:lnTo>
                <a:lnTo>
                  <a:pt x="104775" y="304800"/>
                </a:lnTo>
                <a:lnTo>
                  <a:pt x="0" y="295275"/>
                </a:lnTo>
                <a:lnTo>
                  <a:pt x="9525" y="276225"/>
                </a:lnTo>
                <a:lnTo>
                  <a:pt x="38100" y="266700"/>
                </a:lnTo>
                <a:lnTo>
                  <a:pt x="66675" y="276225"/>
                </a:lnTo>
                <a:lnTo>
                  <a:pt x="463323" y="276225"/>
                </a:lnTo>
                <a:lnTo>
                  <a:pt x="466725" y="323850"/>
                </a:lnTo>
                <a:lnTo>
                  <a:pt x="485775" y="333375"/>
                </a:lnTo>
                <a:lnTo>
                  <a:pt x="190500" y="333375"/>
                </a:lnTo>
                <a:lnTo>
                  <a:pt x="180975" y="361950"/>
                </a:lnTo>
                <a:close/>
              </a:path>
              <a:path w="514350" h="504825">
                <a:moveTo>
                  <a:pt x="266700" y="447675"/>
                </a:moveTo>
                <a:lnTo>
                  <a:pt x="257175" y="342900"/>
                </a:lnTo>
                <a:lnTo>
                  <a:pt x="190500" y="333375"/>
                </a:lnTo>
                <a:lnTo>
                  <a:pt x="485775" y="333375"/>
                </a:lnTo>
                <a:lnTo>
                  <a:pt x="495300" y="371475"/>
                </a:lnTo>
                <a:lnTo>
                  <a:pt x="447675" y="371475"/>
                </a:lnTo>
                <a:lnTo>
                  <a:pt x="438150" y="390525"/>
                </a:lnTo>
                <a:lnTo>
                  <a:pt x="438150" y="438150"/>
                </a:lnTo>
                <a:lnTo>
                  <a:pt x="314325" y="438150"/>
                </a:lnTo>
                <a:lnTo>
                  <a:pt x="266700" y="447675"/>
                </a:lnTo>
                <a:close/>
              </a:path>
              <a:path w="514350" h="504825">
                <a:moveTo>
                  <a:pt x="361950" y="466725"/>
                </a:moveTo>
                <a:lnTo>
                  <a:pt x="352425" y="447675"/>
                </a:lnTo>
                <a:lnTo>
                  <a:pt x="314325" y="438150"/>
                </a:lnTo>
                <a:lnTo>
                  <a:pt x="438150" y="438150"/>
                </a:lnTo>
                <a:lnTo>
                  <a:pt x="438150" y="457200"/>
                </a:lnTo>
                <a:lnTo>
                  <a:pt x="400050" y="457200"/>
                </a:lnTo>
                <a:lnTo>
                  <a:pt x="361950" y="466725"/>
                </a:lnTo>
                <a:close/>
              </a:path>
              <a:path w="514350" h="504825">
                <a:moveTo>
                  <a:pt x="466725" y="504825"/>
                </a:moveTo>
                <a:lnTo>
                  <a:pt x="447675" y="504825"/>
                </a:lnTo>
                <a:lnTo>
                  <a:pt x="400050" y="457200"/>
                </a:lnTo>
                <a:lnTo>
                  <a:pt x="438150" y="457200"/>
                </a:lnTo>
                <a:lnTo>
                  <a:pt x="438150" y="466725"/>
                </a:lnTo>
                <a:lnTo>
                  <a:pt x="457200" y="476250"/>
                </a:lnTo>
                <a:lnTo>
                  <a:pt x="466725" y="5048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62200" y="2686050"/>
            <a:ext cx="514350" cy="504825"/>
          </a:xfrm>
          <a:custGeom>
            <a:avLst/>
            <a:gdLst/>
            <a:ahLst/>
            <a:cxnLst/>
            <a:rect l="l" t="t" r="r" b="b"/>
            <a:pathLst>
              <a:path w="514350" h="504825">
                <a:moveTo>
                  <a:pt x="504825" y="47625"/>
                </a:moveTo>
                <a:lnTo>
                  <a:pt x="514350" y="85725"/>
                </a:lnTo>
                <a:lnTo>
                  <a:pt x="476250" y="123825"/>
                </a:lnTo>
                <a:lnTo>
                  <a:pt x="457200" y="190500"/>
                </a:lnTo>
                <a:lnTo>
                  <a:pt x="466725" y="323850"/>
                </a:lnTo>
                <a:lnTo>
                  <a:pt x="485775" y="333375"/>
                </a:lnTo>
                <a:lnTo>
                  <a:pt x="495300" y="371475"/>
                </a:lnTo>
                <a:lnTo>
                  <a:pt x="447675" y="371475"/>
                </a:lnTo>
                <a:lnTo>
                  <a:pt x="438150" y="390525"/>
                </a:lnTo>
                <a:lnTo>
                  <a:pt x="438150" y="466725"/>
                </a:lnTo>
                <a:lnTo>
                  <a:pt x="457200" y="476250"/>
                </a:lnTo>
                <a:lnTo>
                  <a:pt x="466725" y="504825"/>
                </a:lnTo>
                <a:lnTo>
                  <a:pt x="447675" y="504825"/>
                </a:lnTo>
                <a:lnTo>
                  <a:pt x="400050" y="457200"/>
                </a:lnTo>
                <a:lnTo>
                  <a:pt x="361950" y="466725"/>
                </a:lnTo>
                <a:lnTo>
                  <a:pt x="352425" y="447675"/>
                </a:lnTo>
                <a:lnTo>
                  <a:pt x="314325" y="438150"/>
                </a:lnTo>
                <a:lnTo>
                  <a:pt x="266700" y="447675"/>
                </a:lnTo>
                <a:lnTo>
                  <a:pt x="257175" y="342900"/>
                </a:lnTo>
                <a:lnTo>
                  <a:pt x="190500" y="333375"/>
                </a:lnTo>
                <a:lnTo>
                  <a:pt x="180975" y="361950"/>
                </a:lnTo>
                <a:lnTo>
                  <a:pt x="142875" y="361950"/>
                </a:lnTo>
                <a:lnTo>
                  <a:pt x="104775" y="304800"/>
                </a:lnTo>
                <a:lnTo>
                  <a:pt x="0" y="295275"/>
                </a:lnTo>
                <a:lnTo>
                  <a:pt x="9525" y="276225"/>
                </a:lnTo>
                <a:lnTo>
                  <a:pt x="38100" y="266700"/>
                </a:lnTo>
                <a:lnTo>
                  <a:pt x="66675" y="276225"/>
                </a:lnTo>
                <a:lnTo>
                  <a:pt x="104775" y="238125"/>
                </a:lnTo>
                <a:lnTo>
                  <a:pt x="95250" y="219075"/>
                </a:lnTo>
                <a:lnTo>
                  <a:pt x="142875" y="161925"/>
                </a:lnTo>
                <a:lnTo>
                  <a:pt x="152400" y="76200"/>
                </a:lnTo>
                <a:lnTo>
                  <a:pt x="190500" y="9525"/>
                </a:lnTo>
                <a:lnTo>
                  <a:pt x="276225" y="38100"/>
                </a:lnTo>
                <a:lnTo>
                  <a:pt x="323850" y="0"/>
                </a:lnTo>
                <a:lnTo>
                  <a:pt x="400050" y="0"/>
                </a:lnTo>
                <a:lnTo>
                  <a:pt x="438150" y="28575"/>
                </a:lnTo>
                <a:lnTo>
                  <a:pt x="476250" y="28575"/>
                </a:lnTo>
                <a:lnTo>
                  <a:pt x="504825" y="476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05125" y="1809750"/>
            <a:ext cx="47625" cy="19050"/>
          </a:xfrm>
          <a:custGeom>
            <a:avLst/>
            <a:gdLst/>
            <a:ahLst/>
            <a:cxnLst/>
            <a:rect l="l" t="t" r="r" b="b"/>
            <a:pathLst>
              <a:path w="47625" h="19050">
                <a:moveTo>
                  <a:pt x="0" y="19050"/>
                </a:moveTo>
                <a:lnTo>
                  <a:pt x="0" y="0"/>
                </a:lnTo>
                <a:lnTo>
                  <a:pt x="47625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905125" y="1809750"/>
            <a:ext cx="47625" cy="19050"/>
          </a:xfrm>
          <a:custGeom>
            <a:avLst/>
            <a:gdLst/>
            <a:ahLst/>
            <a:cxnLst/>
            <a:rect l="l" t="t" r="r" b="b"/>
            <a:pathLst>
              <a:path w="47625" h="19050">
                <a:moveTo>
                  <a:pt x="47625" y="0"/>
                </a:moveTo>
                <a:lnTo>
                  <a:pt x="0" y="19050"/>
                </a:lnTo>
                <a:lnTo>
                  <a:pt x="0" y="0"/>
                </a:lnTo>
                <a:lnTo>
                  <a:pt x="38100" y="0"/>
                </a:lnTo>
                <a:lnTo>
                  <a:pt x="47625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62300" y="2486025"/>
            <a:ext cx="38100" cy="47625"/>
          </a:xfrm>
          <a:custGeom>
            <a:avLst/>
            <a:gdLst/>
            <a:ahLst/>
            <a:cxnLst/>
            <a:rect l="l" t="t" r="r" b="b"/>
            <a:pathLst>
              <a:path w="38100" h="47625">
                <a:moveTo>
                  <a:pt x="28575" y="47625"/>
                </a:moveTo>
                <a:lnTo>
                  <a:pt x="0" y="38100"/>
                </a:lnTo>
                <a:lnTo>
                  <a:pt x="0" y="9525"/>
                </a:lnTo>
                <a:lnTo>
                  <a:pt x="28575" y="0"/>
                </a:lnTo>
                <a:lnTo>
                  <a:pt x="38100" y="0"/>
                </a:lnTo>
                <a:lnTo>
                  <a:pt x="28575" y="47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62300" y="2486025"/>
            <a:ext cx="38100" cy="47625"/>
          </a:xfrm>
          <a:custGeom>
            <a:avLst/>
            <a:gdLst/>
            <a:ahLst/>
            <a:cxnLst/>
            <a:rect l="l" t="t" r="r" b="b"/>
            <a:pathLst>
              <a:path w="38100" h="47625">
                <a:moveTo>
                  <a:pt x="38100" y="0"/>
                </a:moveTo>
                <a:lnTo>
                  <a:pt x="28575" y="47625"/>
                </a:lnTo>
                <a:lnTo>
                  <a:pt x="0" y="38100"/>
                </a:lnTo>
                <a:lnTo>
                  <a:pt x="0" y="9525"/>
                </a:lnTo>
                <a:lnTo>
                  <a:pt x="28575" y="0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90700" y="1743075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323850" y="561975"/>
                </a:moveTo>
                <a:lnTo>
                  <a:pt x="314325" y="533400"/>
                </a:lnTo>
                <a:lnTo>
                  <a:pt x="295275" y="533400"/>
                </a:lnTo>
                <a:lnTo>
                  <a:pt x="200025" y="447675"/>
                </a:lnTo>
                <a:lnTo>
                  <a:pt x="0" y="314325"/>
                </a:lnTo>
                <a:lnTo>
                  <a:pt x="0" y="266700"/>
                </a:lnTo>
                <a:lnTo>
                  <a:pt x="142875" y="209550"/>
                </a:lnTo>
                <a:lnTo>
                  <a:pt x="142875" y="180975"/>
                </a:lnTo>
                <a:lnTo>
                  <a:pt x="209550" y="152400"/>
                </a:lnTo>
                <a:lnTo>
                  <a:pt x="180975" y="66675"/>
                </a:lnTo>
                <a:lnTo>
                  <a:pt x="209550" y="47625"/>
                </a:lnTo>
                <a:lnTo>
                  <a:pt x="276225" y="19050"/>
                </a:lnTo>
                <a:lnTo>
                  <a:pt x="381000" y="19050"/>
                </a:lnTo>
                <a:lnTo>
                  <a:pt x="438150" y="0"/>
                </a:lnTo>
                <a:lnTo>
                  <a:pt x="466725" y="9525"/>
                </a:lnTo>
                <a:lnTo>
                  <a:pt x="466725" y="57150"/>
                </a:lnTo>
                <a:lnTo>
                  <a:pt x="438150" y="104775"/>
                </a:lnTo>
                <a:lnTo>
                  <a:pt x="485775" y="161925"/>
                </a:lnTo>
                <a:lnTo>
                  <a:pt x="504825" y="247650"/>
                </a:lnTo>
                <a:lnTo>
                  <a:pt x="504825" y="342900"/>
                </a:lnTo>
                <a:lnTo>
                  <a:pt x="485775" y="352425"/>
                </a:lnTo>
                <a:lnTo>
                  <a:pt x="514350" y="400050"/>
                </a:lnTo>
                <a:lnTo>
                  <a:pt x="552450" y="409575"/>
                </a:lnTo>
                <a:lnTo>
                  <a:pt x="561975" y="428625"/>
                </a:lnTo>
                <a:lnTo>
                  <a:pt x="390525" y="542925"/>
                </a:lnTo>
                <a:lnTo>
                  <a:pt x="323850" y="5619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90700" y="1743075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561975" y="428625"/>
                </a:moveTo>
                <a:lnTo>
                  <a:pt x="390525" y="542925"/>
                </a:lnTo>
                <a:lnTo>
                  <a:pt x="323850" y="561975"/>
                </a:lnTo>
                <a:lnTo>
                  <a:pt x="314325" y="533400"/>
                </a:lnTo>
                <a:lnTo>
                  <a:pt x="295275" y="533400"/>
                </a:lnTo>
                <a:lnTo>
                  <a:pt x="200025" y="447675"/>
                </a:lnTo>
                <a:lnTo>
                  <a:pt x="0" y="314325"/>
                </a:lnTo>
                <a:lnTo>
                  <a:pt x="0" y="266700"/>
                </a:lnTo>
                <a:lnTo>
                  <a:pt x="142875" y="209550"/>
                </a:lnTo>
                <a:lnTo>
                  <a:pt x="142875" y="180975"/>
                </a:lnTo>
                <a:lnTo>
                  <a:pt x="209550" y="152400"/>
                </a:lnTo>
                <a:lnTo>
                  <a:pt x="180975" y="66675"/>
                </a:lnTo>
                <a:lnTo>
                  <a:pt x="209550" y="47625"/>
                </a:lnTo>
                <a:lnTo>
                  <a:pt x="276225" y="19050"/>
                </a:lnTo>
                <a:lnTo>
                  <a:pt x="381000" y="19050"/>
                </a:lnTo>
                <a:lnTo>
                  <a:pt x="438150" y="0"/>
                </a:lnTo>
                <a:lnTo>
                  <a:pt x="466725" y="9525"/>
                </a:lnTo>
                <a:lnTo>
                  <a:pt x="466725" y="57150"/>
                </a:lnTo>
                <a:lnTo>
                  <a:pt x="438150" y="104775"/>
                </a:lnTo>
                <a:lnTo>
                  <a:pt x="485775" y="161925"/>
                </a:lnTo>
                <a:lnTo>
                  <a:pt x="504825" y="247650"/>
                </a:lnTo>
                <a:lnTo>
                  <a:pt x="504825" y="342900"/>
                </a:lnTo>
                <a:lnTo>
                  <a:pt x="485775" y="352425"/>
                </a:lnTo>
                <a:lnTo>
                  <a:pt x="514350" y="400050"/>
                </a:lnTo>
                <a:lnTo>
                  <a:pt x="552450" y="409575"/>
                </a:lnTo>
                <a:lnTo>
                  <a:pt x="561975" y="4286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95575" y="1924050"/>
            <a:ext cx="333375" cy="295275"/>
          </a:xfrm>
          <a:custGeom>
            <a:avLst/>
            <a:gdLst/>
            <a:ahLst/>
            <a:cxnLst/>
            <a:rect l="l" t="t" r="r" b="b"/>
            <a:pathLst>
              <a:path w="333375" h="295275">
                <a:moveTo>
                  <a:pt x="333375" y="295275"/>
                </a:moveTo>
                <a:lnTo>
                  <a:pt x="9525" y="295275"/>
                </a:lnTo>
                <a:lnTo>
                  <a:pt x="0" y="47625"/>
                </a:lnTo>
                <a:lnTo>
                  <a:pt x="19050" y="0"/>
                </a:lnTo>
                <a:lnTo>
                  <a:pt x="114300" y="28575"/>
                </a:lnTo>
                <a:lnTo>
                  <a:pt x="263525" y="28575"/>
                </a:lnTo>
                <a:lnTo>
                  <a:pt x="273050" y="57150"/>
                </a:lnTo>
                <a:lnTo>
                  <a:pt x="209550" y="57150"/>
                </a:lnTo>
                <a:lnTo>
                  <a:pt x="228600" y="104775"/>
                </a:lnTo>
                <a:lnTo>
                  <a:pt x="230504" y="106045"/>
                </a:lnTo>
                <a:lnTo>
                  <a:pt x="266700" y="190500"/>
                </a:lnTo>
                <a:lnTo>
                  <a:pt x="304800" y="238125"/>
                </a:lnTo>
                <a:lnTo>
                  <a:pt x="295275" y="257175"/>
                </a:lnTo>
                <a:lnTo>
                  <a:pt x="333375" y="295275"/>
                </a:lnTo>
                <a:close/>
              </a:path>
              <a:path w="333375" h="295275">
                <a:moveTo>
                  <a:pt x="263525" y="28575"/>
                </a:moveTo>
                <a:lnTo>
                  <a:pt x="114300" y="28575"/>
                </a:lnTo>
                <a:lnTo>
                  <a:pt x="171450" y="0"/>
                </a:lnTo>
                <a:lnTo>
                  <a:pt x="200025" y="19050"/>
                </a:lnTo>
                <a:lnTo>
                  <a:pt x="260350" y="19050"/>
                </a:lnTo>
                <a:lnTo>
                  <a:pt x="263525" y="28575"/>
                </a:lnTo>
                <a:close/>
              </a:path>
              <a:path w="333375" h="295275">
                <a:moveTo>
                  <a:pt x="260350" y="19050"/>
                </a:moveTo>
                <a:lnTo>
                  <a:pt x="200025" y="19050"/>
                </a:lnTo>
                <a:lnTo>
                  <a:pt x="257175" y="9525"/>
                </a:lnTo>
                <a:lnTo>
                  <a:pt x="260350" y="19050"/>
                </a:lnTo>
                <a:close/>
              </a:path>
              <a:path w="333375" h="295275">
                <a:moveTo>
                  <a:pt x="257175" y="123825"/>
                </a:moveTo>
                <a:lnTo>
                  <a:pt x="230504" y="106045"/>
                </a:lnTo>
                <a:lnTo>
                  <a:pt x="209550" y="57150"/>
                </a:lnTo>
                <a:lnTo>
                  <a:pt x="273050" y="57150"/>
                </a:lnTo>
                <a:lnTo>
                  <a:pt x="276225" y="66675"/>
                </a:lnTo>
                <a:lnTo>
                  <a:pt x="257175" y="1238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95575" y="1924050"/>
            <a:ext cx="333375" cy="295275"/>
          </a:xfrm>
          <a:custGeom>
            <a:avLst/>
            <a:gdLst/>
            <a:ahLst/>
            <a:cxnLst/>
            <a:rect l="l" t="t" r="r" b="b"/>
            <a:pathLst>
              <a:path w="333375" h="295275">
                <a:moveTo>
                  <a:pt x="276225" y="66675"/>
                </a:moveTo>
                <a:lnTo>
                  <a:pt x="257175" y="123825"/>
                </a:lnTo>
                <a:lnTo>
                  <a:pt x="228600" y="104775"/>
                </a:lnTo>
                <a:lnTo>
                  <a:pt x="209550" y="57150"/>
                </a:lnTo>
                <a:lnTo>
                  <a:pt x="266700" y="190500"/>
                </a:lnTo>
                <a:lnTo>
                  <a:pt x="304800" y="238125"/>
                </a:lnTo>
                <a:lnTo>
                  <a:pt x="295275" y="257175"/>
                </a:lnTo>
                <a:lnTo>
                  <a:pt x="333375" y="295275"/>
                </a:lnTo>
                <a:lnTo>
                  <a:pt x="9525" y="295275"/>
                </a:lnTo>
                <a:lnTo>
                  <a:pt x="0" y="47625"/>
                </a:lnTo>
                <a:lnTo>
                  <a:pt x="19050" y="0"/>
                </a:lnTo>
                <a:lnTo>
                  <a:pt x="114300" y="28575"/>
                </a:lnTo>
                <a:lnTo>
                  <a:pt x="171450" y="0"/>
                </a:lnTo>
                <a:lnTo>
                  <a:pt x="200025" y="19050"/>
                </a:lnTo>
                <a:lnTo>
                  <a:pt x="257175" y="9525"/>
                </a:lnTo>
                <a:lnTo>
                  <a:pt x="2762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71650" y="1504950"/>
            <a:ext cx="342900" cy="276225"/>
          </a:xfrm>
          <a:custGeom>
            <a:avLst/>
            <a:gdLst/>
            <a:ahLst/>
            <a:cxnLst/>
            <a:rect l="l" t="t" r="r" b="b"/>
            <a:pathLst>
              <a:path w="342900" h="276225">
                <a:moveTo>
                  <a:pt x="9525" y="76200"/>
                </a:moveTo>
                <a:lnTo>
                  <a:pt x="0" y="28575"/>
                </a:lnTo>
                <a:lnTo>
                  <a:pt x="38100" y="0"/>
                </a:lnTo>
                <a:lnTo>
                  <a:pt x="209550" y="19050"/>
                </a:lnTo>
                <a:lnTo>
                  <a:pt x="304800" y="57150"/>
                </a:lnTo>
                <a:lnTo>
                  <a:pt x="28575" y="57150"/>
                </a:lnTo>
                <a:lnTo>
                  <a:pt x="9525" y="76200"/>
                </a:lnTo>
                <a:close/>
              </a:path>
              <a:path w="342900" h="276225">
                <a:moveTo>
                  <a:pt x="38100" y="76200"/>
                </a:moveTo>
                <a:lnTo>
                  <a:pt x="28575" y="57150"/>
                </a:lnTo>
                <a:lnTo>
                  <a:pt x="304800" y="57150"/>
                </a:lnTo>
                <a:lnTo>
                  <a:pt x="333375" y="47625"/>
                </a:lnTo>
                <a:lnTo>
                  <a:pt x="339725" y="66675"/>
                </a:lnTo>
                <a:lnTo>
                  <a:pt x="57150" y="66675"/>
                </a:lnTo>
                <a:lnTo>
                  <a:pt x="38100" y="76200"/>
                </a:lnTo>
                <a:close/>
              </a:path>
              <a:path w="342900" h="276225">
                <a:moveTo>
                  <a:pt x="95250" y="276225"/>
                </a:moveTo>
                <a:lnTo>
                  <a:pt x="57150" y="238125"/>
                </a:lnTo>
                <a:lnTo>
                  <a:pt x="57150" y="152400"/>
                </a:lnTo>
                <a:lnTo>
                  <a:pt x="66675" y="104775"/>
                </a:lnTo>
                <a:lnTo>
                  <a:pt x="85725" y="85725"/>
                </a:lnTo>
                <a:lnTo>
                  <a:pt x="57150" y="66675"/>
                </a:lnTo>
                <a:lnTo>
                  <a:pt x="339725" y="66675"/>
                </a:lnTo>
                <a:lnTo>
                  <a:pt x="342900" y="76200"/>
                </a:lnTo>
                <a:lnTo>
                  <a:pt x="276225" y="104775"/>
                </a:lnTo>
                <a:lnTo>
                  <a:pt x="247650" y="161925"/>
                </a:lnTo>
                <a:lnTo>
                  <a:pt x="257175" y="180975"/>
                </a:lnTo>
                <a:lnTo>
                  <a:pt x="200025" y="257175"/>
                </a:lnTo>
                <a:lnTo>
                  <a:pt x="142875" y="257175"/>
                </a:lnTo>
                <a:lnTo>
                  <a:pt x="95250" y="2762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71650" y="1504950"/>
            <a:ext cx="342900" cy="276225"/>
          </a:xfrm>
          <a:custGeom>
            <a:avLst/>
            <a:gdLst/>
            <a:ahLst/>
            <a:cxnLst/>
            <a:rect l="l" t="t" r="r" b="b"/>
            <a:pathLst>
              <a:path w="342900" h="276225">
                <a:moveTo>
                  <a:pt x="9525" y="76200"/>
                </a:moveTo>
                <a:lnTo>
                  <a:pt x="0" y="28575"/>
                </a:lnTo>
                <a:lnTo>
                  <a:pt x="38100" y="0"/>
                </a:lnTo>
                <a:lnTo>
                  <a:pt x="209550" y="19050"/>
                </a:lnTo>
                <a:lnTo>
                  <a:pt x="304800" y="57150"/>
                </a:lnTo>
                <a:lnTo>
                  <a:pt x="333375" y="47625"/>
                </a:lnTo>
                <a:lnTo>
                  <a:pt x="342900" y="76200"/>
                </a:lnTo>
                <a:lnTo>
                  <a:pt x="276225" y="104775"/>
                </a:lnTo>
                <a:lnTo>
                  <a:pt x="247650" y="161925"/>
                </a:lnTo>
                <a:lnTo>
                  <a:pt x="257175" y="180975"/>
                </a:lnTo>
                <a:lnTo>
                  <a:pt x="200025" y="257175"/>
                </a:lnTo>
                <a:lnTo>
                  <a:pt x="142875" y="257175"/>
                </a:lnTo>
                <a:lnTo>
                  <a:pt x="95250" y="276225"/>
                </a:lnTo>
                <a:lnTo>
                  <a:pt x="57150" y="238125"/>
                </a:lnTo>
                <a:lnTo>
                  <a:pt x="57150" y="152400"/>
                </a:lnTo>
                <a:lnTo>
                  <a:pt x="66675" y="104775"/>
                </a:lnTo>
                <a:lnTo>
                  <a:pt x="85725" y="85725"/>
                </a:lnTo>
                <a:lnTo>
                  <a:pt x="57150" y="66675"/>
                </a:lnTo>
                <a:lnTo>
                  <a:pt x="38100" y="76200"/>
                </a:lnTo>
                <a:lnTo>
                  <a:pt x="28575" y="57150"/>
                </a:lnTo>
                <a:lnTo>
                  <a:pt x="19050" y="66675"/>
                </a:lnTo>
                <a:lnTo>
                  <a:pt x="9525" y="762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42950" y="3270588"/>
            <a:ext cx="4286250" cy="15875"/>
          </a:xfrm>
          <a:custGeom>
            <a:avLst/>
            <a:gdLst/>
            <a:ahLst/>
            <a:cxnLst/>
            <a:rect l="l" t="t" r="r" b="b"/>
            <a:pathLst>
              <a:path w="4286250" h="15875">
                <a:moveTo>
                  <a:pt x="0" y="15536"/>
                </a:moveTo>
                <a:lnTo>
                  <a:pt x="4286250" y="15536"/>
                </a:lnTo>
                <a:lnTo>
                  <a:pt x="4286250" y="0"/>
                </a:lnTo>
                <a:lnTo>
                  <a:pt x="0" y="0"/>
                </a:lnTo>
                <a:lnTo>
                  <a:pt x="0" y="15536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2950" y="3270588"/>
            <a:ext cx="4286250" cy="4445"/>
          </a:xfrm>
          <a:custGeom>
            <a:avLst/>
            <a:gdLst/>
            <a:ahLst/>
            <a:cxnLst/>
            <a:rect l="l" t="t" r="r" b="b"/>
            <a:pathLst>
              <a:path w="4286250" h="4445">
                <a:moveTo>
                  <a:pt x="4286250" y="4193"/>
                </a:move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42950" y="3286125"/>
            <a:ext cx="4286250" cy="0"/>
          </a:xfrm>
          <a:custGeom>
            <a:avLst/>
            <a:gdLst/>
            <a:ahLst/>
            <a:cxnLst/>
            <a:rect l="l" t="t" r="r" b="b"/>
            <a:pathLst>
              <a:path w="4286250" h="0">
                <a:moveTo>
                  <a:pt x="0" y="0"/>
                </a:moveTo>
                <a:lnTo>
                  <a:pt x="428625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66862" y="1500187"/>
            <a:ext cx="2571750" cy="1304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886325" y="2990850"/>
            <a:ext cx="142875" cy="62230"/>
          </a:xfrm>
          <a:custGeom>
            <a:avLst/>
            <a:gdLst/>
            <a:ahLst/>
            <a:cxnLst/>
            <a:rect l="l" t="t" r="r" b="b"/>
            <a:pathLst>
              <a:path w="142875" h="62230">
                <a:moveTo>
                  <a:pt x="142875" y="62192"/>
                </a:moveTo>
                <a:lnTo>
                  <a:pt x="0" y="28575"/>
                </a:lnTo>
                <a:lnTo>
                  <a:pt x="19050" y="0"/>
                </a:lnTo>
                <a:lnTo>
                  <a:pt x="85725" y="9525"/>
                </a:lnTo>
                <a:lnTo>
                  <a:pt x="85725" y="19050"/>
                </a:lnTo>
                <a:lnTo>
                  <a:pt x="133350" y="28575"/>
                </a:lnTo>
                <a:lnTo>
                  <a:pt x="142875" y="28575"/>
                </a:lnTo>
                <a:lnTo>
                  <a:pt x="142875" y="62192"/>
                </a:lnTo>
                <a:close/>
              </a:path>
              <a:path w="142875" h="62230">
                <a:moveTo>
                  <a:pt x="142875" y="28575"/>
                </a:moveTo>
                <a:lnTo>
                  <a:pt x="133350" y="28575"/>
                </a:lnTo>
                <a:lnTo>
                  <a:pt x="142875" y="9525"/>
                </a:lnTo>
                <a:lnTo>
                  <a:pt x="142875" y="285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972050" y="3000375"/>
            <a:ext cx="57150" cy="19050"/>
          </a:xfrm>
          <a:custGeom>
            <a:avLst/>
            <a:gdLst/>
            <a:ahLst/>
            <a:cxnLst/>
            <a:rect l="l" t="t" r="r" b="b"/>
            <a:pathLst>
              <a:path w="57150" h="19050">
                <a:moveTo>
                  <a:pt x="0" y="9525"/>
                </a:moveTo>
                <a:lnTo>
                  <a:pt x="47625" y="19050"/>
                </a:lnTo>
                <a:lnTo>
                  <a:pt x="5715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886325" y="2990850"/>
            <a:ext cx="142875" cy="62230"/>
          </a:xfrm>
          <a:custGeom>
            <a:avLst/>
            <a:gdLst/>
            <a:ahLst/>
            <a:cxnLst/>
            <a:rect l="l" t="t" r="r" b="b"/>
            <a:pathLst>
              <a:path w="142875" h="62230">
                <a:moveTo>
                  <a:pt x="142875" y="62192"/>
                </a:moveTo>
                <a:lnTo>
                  <a:pt x="0" y="28575"/>
                </a:lnTo>
                <a:lnTo>
                  <a:pt x="19050" y="0"/>
                </a:lnTo>
                <a:lnTo>
                  <a:pt x="85725" y="9525"/>
                </a:lnTo>
                <a:lnTo>
                  <a:pt x="85725" y="1905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81575" y="2771775"/>
            <a:ext cx="47625" cy="137160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47625" y="137160"/>
                </a:moveTo>
                <a:lnTo>
                  <a:pt x="38100" y="133350"/>
                </a:lnTo>
                <a:lnTo>
                  <a:pt x="0" y="66675"/>
                </a:lnTo>
                <a:lnTo>
                  <a:pt x="0" y="19050"/>
                </a:lnTo>
                <a:lnTo>
                  <a:pt x="19050" y="0"/>
                </a:lnTo>
                <a:lnTo>
                  <a:pt x="38100" y="38100"/>
                </a:lnTo>
                <a:lnTo>
                  <a:pt x="47625" y="38100"/>
                </a:lnTo>
                <a:lnTo>
                  <a:pt x="47625" y="137160"/>
                </a:lnTo>
                <a:close/>
              </a:path>
              <a:path w="47625" h="137160">
                <a:moveTo>
                  <a:pt x="47625" y="38100"/>
                </a:moveTo>
                <a:lnTo>
                  <a:pt x="38100" y="38100"/>
                </a:lnTo>
                <a:lnTo>
                  <a:pt x="47625" y="34924"/>
                </a:lnTo>
                <a:lnTo>
                  <a:pt x="47625" y="381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000625" y="2771775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0" y="0"/>
                </a:moveTo>
                <a:lnTo>
                  <a:pt x="19050" y="38100"/>
                </a:lnTo>
                <a:lnTo>
                  <a:pt x="28575" y="34924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981575" y="2771775"/>
            <a:ext cx="47625" cy="137160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47625" y="137160"/>
                </a:moveTo>
                <a:lnTo>
                  <a:pt x="38100" y="133350"/>
                </a:lnTo>
                <a:lnTo>
                  <a:pt x="0" y="66675"/>
                </a:lnTo>
                <a:lnTo>
                  <a:pt x="0" y="19050"/>
                </a:lnTo>
                <a:lnTo>
                  <a:pt x="1905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10100" y="2676525"/>
            <a:ext cx="295275" cy="314325"/>
          </a:xfrm>
          <a:custGeom>
            <a:avLst/>
            <a:gdLst/>
            <a:ahLst/>
            <a:cxnLst/>
            <a:rect l="l" t="t" r="r" b="b"/>
            <a:pathLst>
              <a:path w="295275" h="314325">
                <a:moveTo>
                  <a:pt x="285750" y="314325"/>
                </a:moveTo>
                <a:lnTo>
                  <a:pt x="257175" y="314325"/>
                </a:lnTo>
                <a:lnTo>
                  <a:pt x="161925" y="228600"/>
                </a:lnTo>
                <a:lnTo>
                  <a:pt x="85725" y="104775"/>
                </a:lnTo>
                <a:lnTo>
                  <a:pt x="0" y="19050"/>
                </a:lnTo>
                <a:lnTo>
                  <a:pt x="0" y="0"/>
                </a:lnTo>
                <a:lnTo>
                  <a:pt x="57150" y="9525"/>
                </a:lnTo>
                <a:lnTo>
                  <a:pt x="142875" y="95250"/>
                </a:lnTo>
                <a:lnTo>
                  <a:pt x="200025" y="114300"/>
                </a:lnTo>
                <a:lnTo>
                  <a:pt x="228600" y="152400"/>
                </a:lnTo>
                <a:lnTo>
                  <a:pt x="219075" y="171450"/>
                </a:lnTo>
                <a:lnTo>
                  <a:pt x="257175" y="219075"/>
                </a:lnTo>
                <a:lnTo>
                  <a:pt x="295275" y="238125"/>
                </a:lnTo>
                <a:lnTo>
                  <a:pt x="285750" y="266700"/>
                </a:lnTo>
                <a:lnTo>
                  <a:pt x="285750" y="3143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10100" y="2676525"/>
            <a:ext cx="295275" cy="314325"/>
          </a:xfrm>
          <a:custGeom>
            <a:avLst/>
            <a:gdLst/>
            <a:ahLst/>
            <a:cxnLst/>
            <a:rect l="l" t="t" r="r" b="b"/>
            <a:pathLst>
              <a:path w="295275" h="314325">
                <a:moveTo>
                  <a:pt x="285750" y="314325"/>
                </a:moveTo>
                <a:lnTo>
                  <a:pt x="257175" y="314325"/>
                </a:lnTo>
                <a:lnTo>
                  <a:pt x="161925" y="228600"/>
                </a:lnTo>
                <a:lnTo>
                  <a:pt x="85725" y="104775"/>
                </a:lnTo>
                <a:lnTo>
                  <a:pt x="0" y="19050"/>
                </a:lnTo>
                <a:lnTo>
                  <a:pt x="0" y="0"/>
                </a:lnTo>
                <a:lnTo>
                  <a:pt x="57150" y="9525"/>
                </a:lnTo>
                <a:lnTo>
                  <a:pt x="142875" y="95250"/>
                </a:lnTo>
                <a:lnTo>
                  <a:pt x="200025" y="114300"/>
                </a:lnTo>
                <a:lnTo>
                  <a:pt x="228600" y="152400"/>
                </a:lnTo>
                <a:lnTo>
                  <a:pt x="219075" y="171450"/>
                </a:lnTo>
                <a:lnTo>
                  <a:pt x="257175" y="219075"/>
                </a:lnTo>
                <a:lnTo>
                  <a:pt x="295275" y="238125"/>
                </a:lnTo>
                <a:lnTo>
                  <a:pt x="285750" y="266700"/>
                </a:lnTo>
                <a:lnTo>
                  <a:pt x="285750" y="3143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943225" y="2676525"/>
            <a:ext cx="219075" cy="276225"/>
          </a:xfrm>
          <a:custGeom>
            <a:avLst/>
            <a:gdLst/>
            <a:ahLst/>
            <a:cxnLst/>
            <a:rect l="l" t="t" r="r" b="b"/>
            <a:pathLst>
              <a:path w="219075" h="276225">
                <a:moveTo>
                  <a:pt x="142875" y="276225"/>
                </a:moveTo>
                <a:lnTo>
                  <a:pt x="9525" y="180975"/>
                </a:lnTo>
                <a:lnTo>
                  <a:pt x="0" y="152400"/>
                </a:lnTo>
                <a:lnTo>
                  <a:pt x="38100" y="104775"/>
                </a:lnTo>
                <a:lnTo>
                  <a:pt x="9525" y="38100"/>
                </a:lnTo>
                <a:lnTo>
                  <a:pt x="19050" y="19050"/>
                </a:lnTo>
                <a:lnTo>
                  <a:pt x="38100" y="0"/>
                </a:lnTo>
                <a:lnTo>
                  <a:pt x="114300" y="57150"/>
                </a:lnTo>
                <a:lnTo>
                  <a:pt x="212725" y="57150"/>
                </a:lnTo>
                <a:lnTo>
                  <a:pt x="200025" y="76200"/>
                </a:lnTo>
                <a:lnTo>
                  <a:pt x="200025" y="171450"/>
                </a:lnTo>
                <a:lnTo>
                  <a:pt x="209550" y="200025"/>
                </a:lnTo>
                <a:lnTo>
                  <a:pt x="142875" y="276225"/>
                </a:lnTo>
                <a:close/>
              </a:path>
              <a:path w="219075" h="276225">
                <a:moveTo>
                  <a:pt x="212725" y="57150"/>
                </a:moveTo>
                <a:lnTo>
                  <a:pt x="114300" y="57150"/>
                </a:lnTo>
                <a:lnTo>
                  <a:pt x="190500" y="38100"/>
                </a:lnTo>
                <a:lnTo>
                  <a:pt x="219075" y="47625"/>
                </a:lnTo>
                <a:lnTo>
                  <a:pt x="212725" y="571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43225" y="2676525"/>
            <a:ext cx="219075" cy="276225"/>
          </a:xfrm>
          <a:custGeom>
            <a:avLst/>
            <a:gdLst/>
            <a:ahLst/>
            <a:cxnLst/>
            <a:rect l="l" t="t" r="r" b="b"/>
            <a:pathLst>
              <a:path w="219075" h="276225">
                <a:moveTo>
                  <a:pt x="209550" y="200025"/>
                </a:moveTo>
                <a:lnTo>
                  <a:pt x="142875" y="276225"/>
                </a:lnTo>
                <a:lnTo>
                  <a:pt x="9525" y="180975"/>
                </a:lnTo>
                <a:lnTo>
                  <a:pt x="0" y="152400"/>
                </a:lnTo>
                <a:lnTo>
                  <a:pt x="38100" y="104775"/>
                </a:lnTo>
                <a:lnTo>
                  <a:pt x="9525" y="38100"/>
                </a:lnTo>
                <a:lnTo>
                  <a:pt x="19050" y="19050"/>
                </a:lnTo>
                <a:lnTo>
                  <a:pt x="38100" y="0"/>
                </a:lnTo>
                <a:lnTo>
                  <a:pt x="114300" y="57150"/>
                </a:lnTo>
                <a:lnTo>
                  <a:pt x="190500" y="38100"/>
                </a:lnTo>
                <a:lnTo>
                  <a:pt x="219075" y="47625"/>
                </a:lnTo>
                <a:lnTo>
                  <a:pt x="200025" y="76200"/>
                </a:lnTo>
                <a:lnTo>
                  <a:pt x="200025" y="171450"/>
                </a:lnTo>
                <a:lnTo>
                  <a:pt x="209550" y="2000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800600" y="24288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33350" y="19050"/>
                </a:moveTo>
                <a:lnTo>
                  <a:pt x="104775" y="19050"/>
                </a:lnTo>
                <a:lnTo>
                  <a:pt x="114300" y="0"/>
                </a:lnTo>
                <a:lnTo>
                  <a:pt x="133350" y="19050"/>
                </a:lnTo>
                <a:close/>
              </a:path>
              <a:path w="142875" h="114300">
                <a:moveTo>
                  <a:pt x="28575" y="114300"/>
                </a:moveTo>
                <a:lnTo>
                  <a:pt x="19050" y="95250"/>
                </a:ln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33350" y="1905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800600" y="24288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9525" y="66675"/>
                </a:move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14300" y="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lnTo>
                  <a:pt x="19050" y="95250"/>
                </a:lnTo>
                <a:lnTo>
                  <a:pt x="95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00400" y="3162300"/>
            <a:ext cx="200025" cy="381000"/>
          </a:xfrm>
          <a:custGeom>
            <a:avLst/>
            <a:gdLst/>
            <a:ahLst/>
            <a:cxnLst/>
            <a:rect l="l" t="t" r="r" b="b"/>
            <a:pathLst>
              <a:path w="200025" h="381000">
                <a:moveTo>
                  <a:pt x="185737" y="47625"/>
                </a:moveTo>
                <a:lnTo>
                  <a:pt x="133350" y="47625"/>
                </a:lnTo>
                <a:lnTo>
                  <a:pt x="161925" y="0"/>
                </a:lnTo>
                <a:lnTo>
                  <a:pt x="171450" y="9525"/>
                </a:lnTo>
                <a:lnTo>
                  <a:pt x="185737" y="47625"/>
                </a:lnTo>
                <a:close/>
              </a:path>
              <a:path w="200025" h="381000">
                <a:moveTo>
                  <a:pt x="57150" y="381000"/>
                </a:moveTo>
                <a:lnTo>
                  <a:pt x="9525" y="352425"/>
                </a:lnTo>
                <a:lnTo>
                  <a:pt x="0" y="304800"/>
                </a:lnTo>
                <a:lnTo>
                  <a:pt x="0" y="276225"/>
                </a:lnTo>
                <a:lnTo>
                  <a:pt x="38100" y="200025"/>
                </a:lnTo>
                <a:lnTo>
                  <a:pt x="19050" y="142875"/>
                </a:lnTo>
                <a:lnTo>
                  <a:pt x="28575" y="114300"/>
                </a:lnTo>
                <a:lnTo>
                  <a:pt x="76200" y="104775"/>
                </a:lnTo>
                <a:lnTo>
                  <a:pt x="123825" y="66675"/>
                </a:lnTo>
                <a:lnTo>
                  <a:pt x="123825" y="38100"/>
                </a:lnTo>
                <a:lnTo>
                  <a:pt x="133350" y="47625"/>
                </a:lnTo>
                <a:lnTo>
                  <a:pt x="185737" y="47625"/>
                </a:lnTo>
                <a:lnTo>
                  <a:pt x="200025" y="85725"/>
                </a:lnTo>
                <a:lnTo>
                  <a:pt x="171450" y="95250"/>
                </a:lnTo>
                <a:lnTo>
                  <a:pt x="180975" y="133350"/>
                </a:lnTo>
                <a:lnTo>
                  <a:pt x="104775" y="361950"/>
                </a:lnTo>
                <a:lnTo>
                  <a:pt x="57150" y="3810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200400" y="3162300"/>
            <a:ext cx="200025" cy="381000"/>
          </a:xfrm>
          <a:custGeom>
            <a:avLst/>
            <a:gdLst/>
            <a:ahLst/>
            <a:cxnLst/>
            <a:rect l="l" t="t" r="r" b="b"/>
            <a:pathLst>
              <a:path w="200025" h="381000">
                <a:moveTo>
                  <a:pt x="171450" y="9525"/>
                </a:moveTo>
                <a:lnTo>
                  <a:pt x="200025" y="85725"/>
                </a:lnTo>
                <a:lnTo>
                  <a:pt x="171450" y="95250"/>
                </a:lnTo>
                <a:lnTo>
                  <a:pt x="180975" y="133350"/>
                </a:lnTo>
                <a:lnTo>
                  <a:pt x="104775" y="361950"/>
                </a:lnTo>
                <a:lnTo>
                  <a:pt x="57150" y="381000"/>
                </a:lnTo>
                <a:lnTo>
                  <a:pt x="9525" y="352425"/>
                </a:lnTo>
                <a:lnTo>
                  <a:pt x="0" y="304800"/>
                </a:lnTo>
                <a:lnTo>
                  <a:pt x="0" y="276225"/>
                </a:lnTo>
                <a:lnTo>
                  <a:pt x="38100" y="200025"/>
                </a:lnTo>
                <a:lnTo>
                  <a:pt x="19050" y="142875"/>
                </a:lnTo>
                <a:lnTo>
                  <a:pt x="28575" y="114300"/>
                </a:lnTo>
                <a:lnTo>
                  <a:pt x="76200" y="104775"/>
                </a:lnTo>
                <a:lnTo>
                  <a:pt x="123825" y="66675"/>
                </a:lnTo>
                <a:lnTo>
                  <a:pt x="123825" y="38100"/>
                </a:lnTo>
                <a:lnTo>
                  <a:pt x="133350" y="47625"/>
                </a:lnTo>
                <a:lnTo>
                  <a:pt x="161925" y="0"/>
                </a:lnTo>
                <a:lnTo>
                  <a:pt x="171450" y="95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533900" y="2028825"/>
            <a:ext cx="238125" cy="533400"/>
          </a:xfrm>
          <a:custGeom>
            <a:avLst/>
            <a:gdLst/>
            <a:ahLst/>
            <a:cxnLst/>
            <a:rect l="l" t="t" r="r" b="b"/>
            <a:pathLst>
              <a:path w="238125" h="533400">
                <a:moveTo>
                  <a:pt x="171450" y="38100"/>
                </a:moveTo>
                <a:lnTo>
                  <a:pt x="123825" y="38100"/>
                </a:lnTo>
                <a:lnTo>
                  <a:pt x="123825" y="19050"/>
                </a:lnTo>
                <a:lnTo>
                  <a:pt x="152400" y="0"/>
                </a:lnTo>
                <a:lnTo>
                  <a:pt x="152400" y="19050"/>
                </a:lnTo>
                <a:lnTo>
                  <a:pt x="171450" y="28575"/>
                </a:lnTo>
                <a:lnTo>
                  <a:pt x="171450" y="38100"/>
                </a:lnTo>
                <a:close/>
              </a:path>
              <a:path w="238125" h="533400">
                <a:moveTo>
                  <a:pt x="142875" y="133350"/>
                </a:moveTo>
                <a:lnTo>
                  <a:pt x="47625" y="133350"/>
                </a:lnTo>
                <a:lnTo>
                  <a:pt x="57150" y="95250"/>
                </a:lnTo>
                <a:lnTo>
                  <a:pt x="104775" y="28575"/>
                </a:lnTo>
                <a:lnTo>
                  <a:pt x="123825" y="38100"/>
                </a:lnTo>
                <a:lnTo>
                  <a:pt x="171450" y="38100"/>
                </a:lnTo>
                <a:lnTo>
                  <a:pt x="171450" y="76200"/>
                </a:lnTo>
                <a:lnTo>
                  <a:pt x="142875" y="95250"/>
                </a:lnTo>
                <a:lnTo>
                  <a:pt x="142875" y="133350"/>
                </a:lnTo>
                <a:close/>
              </a:path>
              <a:path w="238125" h="533400">
                <a:moveTo>
                  <a:pt x="238125" y="209550"/>
                </a:moveTo>
                <a:lnTo>
                  <a:pt x="9525" y="209550"/>
                </a:lnTo>
                <a:lnTo>
                  <a:pt x="19050" y="180975"/>
                </a:lnTo>
                <a:lnTo>
                  <a:pt x="19050" y="123825"/>
                </a:lnTo>
                <a:lnTo>
                  <a:pt x="47625" y="133350"/>
                </a:lnTo>
                <a:lnTo>
                  <a:pt x="171450" y="133350"/>
                </a:lnTo>
                <a:lnTo>
                  <a:pt x="171450" y="152400"/>
                </a:lnTo>
                <a:lnTo>
                  <a:pt x="190500" y="161925"/>
                </a:lnTo>
                <a:lnTo>
                  <a:pt x="180975" y="180975"/>
                </a:lnTo>
                <a:lnTo>
                  <a:pt x="200025" y="200025"/>
                </a:lnTo>
                <a:lnTo>
                  <a:pt x="238125" y="200025"/>
                </a:lnTo>
                <a:lnTo>
                  <a:pt x="238125" y="209550"/>
                </a:lnTo>
                <a:close/>
              </a:path>
              <a:path w="238125" h="533400">
                <a:moveTo>
                  <a:pt x="171450" y="133350"/>
                </a:moveTo>
                <a:lnTo>
                  <a:pt x="142875" y="133350"/>
                </a:lnTo>
                <a:lnTo>
                  <a:pt x="171450" y="123825"/>
                </a:lnTo>
                <a:lnTo>
                  <a:pt x="171450" y="133350"/>
                </a:lnTo>
                <a:close/>
              </a:path>
              <a:path w="238125" h="533400">
                <a:moveTo>
                  <a:pt x="238125" y="200025"/>
                </a:moveTo>
                <a:lnTo>
                  <a:pt x="200025" y="200025"/>
                </a:lnTo>
                <a:lnTo>
                  <a:pt x="238125" y="190500"/>
                </a:lnTo>
                <a:lnTo>
                  <a:pt x="238125" y="200025"/>
                </a:lnTo>
                <a:close/>
              </a:path>
              <a:path w="238125" h="533400">
                <a:moveTo>
                  <a:pt x="76200" y="371475"/>
                </a:moveTo>
                <a:lnTo>
                  <a:pt x="47625" y="361950"/>
                </a:lnTo>
                <a:lnTo>
                  <a:pt x="47625" y="295275"/>
                </a:lnTo>
                <a:lnTo>
                  <a:pt x="0" y="228600"/>
                </a:lnTo>
                <a:lnTo>
                  <a:pt x="0" y="200025"/>
                </a:lnTo>
                <a:lnTo>
                  <a:pt x="9525" y="209550"/>
                </a:lnTo>
                <a:lnTo>
                  <a:pt x="238125" y="209550"/>
                </a:lnTo>
                <a:lnTo>
                  <a:pt x="133350" y="295275"/>
                </a:lnTo>
                <a:lnTo>
                  <a:pt x="158750" y="333375"/>
                </a:lnTo>
                <a:lnTo>
                  <a:pt x="123825" y="333375"/>
                </a:lnTo>
                <a:lnTo>
                  <a:pt x="76200" y="371475"/>
                </a:lnTo>
                <a:close/>
              </a:path>
              <a:path w="238125" h="533400">
                <a:moveTo>
                  <a:pt x="161925" y="533400"/>
                </a:moveTo>
                <a:lnTo>
                  <a:pt x="171450" y="485775"/>
                </a:lnTo>
                <a:lnTo>
                  <a:pt x="142875" y="361950"/>
                </a:lnTo>
                <a:lnTo>
                  <a:pt x="123825" y="333375"/>
                </a:lnTo>
                <a:lnTo>
                  <a:pt x="158750" y="333375"/>
                </a:lnTo>
                <a:lnTo>
                  <a:pt x="171450" y="352425"/>
                </a:lnTo>
                <a:lnTo>
                  <a:pt x="161925" y="400050"/>
                </a:lnTo>
                <a:lnTo>
                  <a:pt x="180975" y="419100"/>
                </a:lnTo>
                <a:lnTo>
                  <a:pt x="180975" y="504825"/>
                </a:lnTo>
                <a:lnTo>
                  <a:pt x="161925" y="5334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533900" y="2028825"/>
            <a:ext cx="238125" cy="533400"/>
          </a:xfrm>
          <a:custGeom>
            <a:avLst/>
            <a:gdLst/>
            <a:ahLst/>
            <a:cxnLst/>
            <a:rect l="l" t="t" r="r" b="b"/>
            <a:pathLst>
              <a:path w="238125" h="533400">
                <a:moveTo>
                  <a:pt x="161925" y="533400"/>
                </a:moveTo>
                <a:lnTo>
                  <a:pt x="171450" y="485775"/>
                </a:lnTo>
                <a:lnTo>
                  <a:pt x="142875" y="361950"/>
                </a:lnTo>
                <a:lnTo>
                  <a:pt x="123825" y="333375"/>
                </a:lnTo>
                <a:lnTo>
                  <a:pt x="76200" y="371475"/>
                </a:lnTo>
                <a:lnTo>
                  <a:pt x="47625" y="361950"/>
                </a:lnTo>
                <a:lnTo>
                  <a:pt x="47625" y="295275"/>
                </a:lnTo>
                <a:lnTo>
                  <a:pt x="0" y="228600"/>
                </a:lnTo>
                <a:lnTo>
                  <a:pt x="0" y="200025"/>
                </a:lnTo>
                <a:lnTo>
                  <a:pt x="9525" y="209550"/>
                </a:lnTo>
                <a:lnTo>
                  <a:pt x="19050" y="180975"/>
                </a:lnTo>
                <a:lnTo>
                  <a:pt x="19050" y="123825"/>
                </a:lnTo>
                <a:lnTo>
                  <a:pt x="47625" y="133350"/>
                </a:lnTo>
                <a:lnTo>
                  <a:pt x="57150" y="95250"/>
                </a:lnTo>
                <a:lnTo>
                  <a:pt x="104775" y="28575"/>
                </a:lnTo>
                <a:lnTo>
                  <a:pt x="123825" y="38100"/>
                </a:lnTo>
                <a:lnTo>
                  <a:pt x="123825" y="19050"/>
                </a:lnTo>
                <a:lnTo>
                  <a:pt x="152400" y="0"/>
                </a:lnTo>
                <a:lnTo>
                  <a:pt x="152400" y="19050"/>
                </a:lnTo>
                <a:lnTo>
                  <a:pt x="171450" y="28575"/>
                </a:lnTo>
                <a:lnTo>
                  <a:pt x="171450" y="76200"/>
                </a:lnTo>
                <a:lnTo>
                  <a:pt x="142875" y="95250"/>
                </a:lnTo>
                <a:lnTo>
                  <a:pt x="142875" y="133350"/>
                </a:lnTo>
                <a:lnTo>
                  <a:pt x="171450" y="123825"/>
                </a:lnTo>
                <a:lnTo>
                  <a:pt x="171450" y="152400"/>
                </a:lnTo>
                <a:lnTo>
                  <a:pt x="190500" y="161925"/>
                </a:lnTo>
                <a:lnTo>
                  <a:pt x="180975" y="180975"/>
                </a:lnTo>
                <a:lnTo>
                  <a:pt x="200025" y="200025"/>
                </a:lnTo>
                <a:lnTo>
                  <a:pt x="238125" y="190500"/>
                </a:lnTo>
                <a:lnTo>
                  <a:pt x="238125" y="209550"/>
                </a:lnTo>
                <a:lnTo>
                  <a:pt x="133350" y="295275"/>
                </a:lnTo>
                <a:lnTo>
                  <a:pt x="171450" y="352425"/>
                </a:lnTo>
                <a:lnTo>
                  <a:pt x="161925" y="400050"/>
                </a:lnTo>
                <a:lnTo>
                  <a:pt x="180975" y="419100"/>
                </a:lnTo>
                <a:lnTo>
                  <a:pt x="180975" y="504825"/>
                </a:lnTo>
                <a:lnTo>
                  <a:pt x="161925" y="5334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19625" y="1504949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257175" y="85725"/>
                </a:move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  <a:lnTo>
                  <a:pt x="409575" y="0"/>
                </a:lnTo>
                <a:lnTo>
                  <a:pt x="409575" y="26193"/>
                </a:ln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19625" y="1504949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409575" y="26193"/>
                </a:move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847975" y="3114675"/>
            <a:ext cx="285750" cy="466725"/>
          </a:xfrm>
          <a:custGeom>
            <a:avLst/>
            <a:gdLst/>
            <a:ahLst/>
            <a:cxnLst/>
            <a:rect l="l" t="t" r="r" b="b"/>
            <a:pathLst>
              <a:path w="285750" h="466725">
                <a:moveTo>
                  <a:pt x="279400" y="38100"/>
                </a:moveTo>
                <a:lnTo>
                  <a:pt x="171450" y="38100"/>
                </a:lnTo>
                <a:lnTo>
                  <a:pt x="276225" y="0"/>
                </a:lnTo>
                <a:lnTo>
                  <a:pt x="279400" y="38100"/>
                </a:lnTo>
                <a:close/>
              </a:path>
              <a:path w="285750" h="466725">
                <a:moveTo>
                  <a:pt x="247650" y="171450"/>
                </a:moveTo>
                <a:lnTo>
                  <a:pt x="133350" y="171450"/>
                </a:lnTo>
                <a:lnTo>
                  <a:pt x="152400" y="114300"/>
                </a:lnTo>
                <a:lnTo>
                  <a:pt x="123825" y="85725"/>
                </a:lnTo>
                <a:lnTo>
                  <a:pt x="114300" y="47625"/>
                </a:lnTo>
                <a:lnTo>
                  <a:pt x="114300" y="28575"/>
                </a:lnTo>
                <a:lnTo>
                  <a:pt x="171450" y="38100"/>
                </a:lnTo>
                <a:lnTo>
                  <a:pt x="279400" y="38100"/>
                </a:lnTo>
                <a:lnTo>
                  <a:pt x="285750" y="114300"/>
                </a:lnTo>
                <a:lnTo>
                  <a:pt x="247650" y="171450"/>
                </a:lnTo>
                <a:close/>
              </a:path>
              <a:path w="285750" h="466725">
                <a:moveTo>
                  <a:pt x="66675" y="466725"/>
                </a:moveTo>
                <a:lnTo>
                  <a:pt x="47625" y="466725"/>
                </a:lnTo>
                <a:lnTo>
                  <a:pt x="47625" y="390525"/>
                </a:lnTo>
                <a:lnTo>
                  <a:pt x="28575" y="333375"/>
                </a:lnTo>
                <a:lnTo>
                  <a:pt x="66675" y="257175"/>
                </a:lnTo>
                <a:lnTo>
                  <a:pt x="66675" y="171450"/>
                </a:lnTo>
                <a:lnTo>
                  <a:pt x="38100" y="152400"/>
                </a:lnTo>
                <a:lnTo>
                  <a:pt x="0" y="152400"/>
                </a:lnTo>
                <a:lnTo>
                  <a:pt x="0" y="123825"/>
                </a:lnTo>
                <a:lnTo>
                  <a:pt x="76200" y="95250"/>
                </a:lnTo>
                <a:lnTo>
                  <a:pt x="95250" y="114300"/>
                </a:lnTo>
                <a:lnTo>
                  <a:pt x="106362" y="114300"/>
                </a:lnTo>
                <a:lnTo>
                  <a:pt x="114300" y="161925"/>
                </a:lnTo>
                <a:lnTo>
                  <a:pt x="133350" y="171450"/>
                </a:lnTo>
                <a:lnTo>
                  <a:pt x="247650" y="171450"/>
                </a:lnTo>
                <a:lnTo>
                  <a:pt x="190500" y="200025"/>
                </a:lnTo>
                <a:lnTo>
                  <a:pt x="133350" y="257175"/>
                </a:lnTo>
                <a:lnTo>
                  <a:pt x="123825" y="285750"/>
                </a:lnTo>
                <a:lnTo>
                  <a:pt x="142875" y="323850"/>
                </a:lnTo>
                <a:lnTo>
                  <a:pt x="142875" y="390525"/>
                </a:lnTo>
                <a:lnTo>
                  <a:pt x="76200" y="428625"/>
                </a:lnTo>
                <a:lnTo>
                  <a:pt x="66675" y="466725"/>
                </a:lnTo>
                <a:close/>
              </a:path>
              <a:path w="285750" h="466725">
                <a:moveTo>
                  <a:pt x="106362" y="114300"/>
                </a:moveTo>
                <a:lnTo>
                  <a:pt x="95250" y="114300"/>
                </a:lnTo>
                <a:lnTo>
                  <a:pt x="104775" y="104775"/>
                </a:lnTo>
                <a:lnTo>
                  <a:pt x="106362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847975" y="3114675"/>
            <a:ext cx="285750" cy="466725"/>
          </a:xfrm>
          <a:custGeom>
            <a:avLst/>
            <a:gdLst/>
            <a:ahLst/>
            <a:cxnLst/>
            <a:rect l="l" t="t" r="r" b="b"/>
            <a:pathLst>
              <a:path w="285750" h="466725">
                <a:moveTo>
                  <a:pt x="114300" y="28575"/>
                </a:moveTo>
                <a:lnTo>
                  <a:pt x="171450" y="38100"/>
                </a:lnTo>
                <a:lnTo>
                  <a:pt x="276225" y="0"/>
                </a:lnTo>
                <a:lnTo>
                  <a:pt x="285750" y="114300"/>
                </a:lnTo>
                <a:lnTo>
                  <a:pt x="247650" y="171450"/>
                </a:lnTo>
                <a:lnTo>
                  <a:pt x="190500" y="200025"/>
                </a:lnTo>
                <a:lnTo>
                  <a:pt x="133350" y="257175"/>
                </a:lnTo>
                <a:lnTo>
                  <a:pt x="123825" y="285750"/>
                </a:lnTo>
                <a:lnTo>
                  <a:pt x="142875" y="323850"/>
                </a:lnTo>
                <a:lnTo>
                  <a:pt x="142875" y="390525"/>
                </a:lnTo>
                <a:lnTo>
                  <a:pt x="76200" y="428625"/>
                </a:lnTo>
                <a:lnTo>
                  <a:pt x="66675" y="466725"/>
                </a:lnTo>
                <a:lnTo>
                  <a:pt x="47625" y="466725"/>
                </a:lnTo>
                <a:lnTo>
                  <a:pt x="47625" y="390525"/>
                </a:lnTo>
                <a:lnTo>
                  <a:pt x="28575" y="333375"/>
                </a:lnTo>
                <a:lnTo>
                  <a:pt x="66675" y="257175"/>
                </a:lnTo>
                <a:lnTo>
                  <a:pt x="66675" y="171450"/>
                </a:lnTo>
                <a:lnTo>
                  <a:pt x="38100" y="152400"/>
                </a:lnTo>
                <a:lnTo>
                  <a:pt x="0" y="152400"/>
                </a:lnTo>
                <a:lnTo>
                  <a:pt x="0" y="123825"/>
                </a:lnTo>
                <a:lnTo>
                  <a:pt x="76200" y="95250"/>
                </a:lnTo>
                <a:lnTo>
                  <a:pt x="95250" y="114300"/>
                </a:lnTo>
                <a:lnTo>
                  <a:pt x="104775" y="104775"/>
                </a:lnTo>
                <a:lnTo>
                  <a:pt x="114300" y="161925"/>
                </a:lnTo>
                <a:lnTo>
                  <a:pt x="133350" y="171450"/>
                </a:lnTo>
                <a:lnTo>
                  <a:pt x="152400" y="114300"/>
                </a:lnTo>
                <a:lnTo>
                  <a:pt x="123825" y="85725"/>
                </a:lnTo>
                <a:lnTo>
                  <a:pt x="114300" y="47625"/>
                </a:lnTo>
                <a:lnTo>
                  <a:pt x="11430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343150" y="3295650"/>
            <a:ext cx="361950" cy="352425"/>
          </a:xfrm>
          <a:custGeom>
            <a:avLst/>
            <a:gdLst/>
            <a:ahLst/>
            <a:cxnLst/>
            <a:rect l="l" t="t" r="r" b="b"/>
            <a:pathLst>
              <a:path w="361950" h="352425">
                <a:moveTo>
                  <a:pt x="123825" y="342900"/>
                </a:moveTo>
                <a:lnTo>
                  <a:pt x="95250" y="295275"/>
                </a:lnTo>
                <a:lnTo>
                  <a:pt x="76200" y="161925"/>
                </a:lnTo>
                <a:lnTo>
                  <a:pt x="0" y="9525"/>
                </a:lnTo>
                <a:lnTo>
                  <a:pt x="47625" y="0"/>
                </a:lnTo>
                <a:lnTo>
                  <a:pt x="266700" y="28575"/>
                </a:lnTo>
                <a:lnTo>
                  <a:pt x="342900" y="28575"/>
                </a:lnTo>
                <a:lnTo>
                  <a:pt x="323850" y="38100"/>
                </a:lnTo>
                <a:lnTo>
                  <a:pt x="247650" y="38100"/>
                </a:lnTo>
                <a:lnTo>
                  <a:pt x="247650" y="142875"/>
                </a:lnTo>
                <a:lnTo>
                  <a:pt x="228600" y="142875"/>
                </a:lnTo>
                <a:lnTo>
                  <a:pt x="228600" y="323850"/>
                </a:lnTo>
                <a:lnTo>
                  <a:pt x="142875" y="323850"/>
                </a:lnTo>
                <a:lnTo>
                  <a:pt x="123825" y="342900"/>
                </a:lnTo>
                <a:close/>
              </a:path>
              <a:path w="361950" h="352425">
                <a:moveTo>
                  <a:pt x="342900" y="28575"/>
                </a:moveTo>
                <a:lnTo>
                  <a:pt x="266700" y="28575"/>
                </a:lnTo>
                <a:lnTo>
                  <a:pt x="352425" y="9525"/>
                </a:lnTo>
                <a:lnTo>
                  <a:pt x="361950" y="19050"/>
                </a:lnTo>
                <a:lnTo>
                  <a:pt x="342900" y="28575"/>
                </a:lnTo>
                <a:close/>
              </a:path>
              <a:path w="361950" h="352425">
                <a:moveTo>
                  <a:pt x="152400" y="352425"/>
                </a:moveTo>
                <a:lnTo>
                  <a:pt x="142875" y="323850"/>
                </a:lnTo>
                <a:lnTo>
                  <a:pt x="228600" y="323850"/>
                </a:lnTo>
                <a:lnTo>
                  <a:pt x="228600" y="342900"/>
                </a:lnTo>
                <a:lnTo>
                  <a:pt x="152400" y="3524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343150" y="3295650"/>
            <a:ext cx="361950" cy="352425"/>
          </a:xfrm>
          <a:custGeom>
            <a:avLst/>
            <a:gdLst/>
            <a:ahLst/>
            <a:cxnLst/>
            <a:rect l="l" t="t" r="r" b="b"/>
            <a:pathLst>
              <a:path w="361950" h="352425">
                <a:moveTo>
                  <a:pt x="123825" y="342900"/>
                </a:moveTo>
                <a:lnTo>
                  <a:pt x="95250" y="295275"/>
                </a:lnTo>
                <a:lnTo>
                  <a:pt x="76200" y="161925"/>
                </a:lnTo>
                <a:lnTo>
                  <a:pt x="0" y="9525"/>
                </a:lnTo>
                <a:lnTo>
                  <a:pt x="47625" y="0"/>
                </a:lnTo>
                <a:lnTo>
                  <a:pt x="266700" y="28575"/>
                </a:lnTo>
                <a:lnTo>
                  <a:pt x="352425" y="9525"/>
                </a:lnTo>
                <a:lnTo>
                  <a:pt x="361950" y="19050"/>
                </a:lnTo>
                <a:lnTo>
                  <a:pt x="323850" y="38100"/>
                </a:lnTo>
                <a:lnTo>
                  <a:pt x="247650" y="38100"/>
                </a:lnTo>
                <a:lnTo>
                  <a:pt x="247650" y="142875"/>
                </a:lnTo>
                <a:lnTo>
                  <a:pt x="228600" y="142875"/>
                </a:lnTo>
                <a:lnTo>
                  <a:pt x="228600" y="342900"/>
                </a:lnTo>
                <a:lnTo>
                  <a:pt x="152400" y="352425"/>
                </a:lnTo>
                <a:lnTo>
                  <a:pt x="142875" y="323850"/>
                </a:lnTo>
                <a:lnTo>
                  <a:pt x="123825" y="3429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857500" y="3552825"/>
            <a:ext cx="38100" cy="47625"/>
          </a:xfrm>
          <a:custGeom>
            <a:avLst/>
            <a:gdLst/>
            <a:ahLst/>
            <a:cxnLst/>
            <a:rect l="l" t="t" r="r" b="b"/>
            <a:pathLst>
              <a:path w="38100" h="47625">
                <a:moveTo>
                  <a:pt x="19050" y="47625"/>
                </a:moveTo>
                <a:lnTo>
                  <a:pt x="0" y="28575"/>
                </a:lnTo>
                <a:lnTo>
                  <a:pt x="19050" y="0"/>
                </a:lnTo>
                <a:lnTo>
                  <a:pt x="38100" y="0"/>
                </a:lnTo>
                <a:lnTo>
                  <a:pt x="38100" y="28575"/>
                </a:lnTo>
                <a:lnTo>
                  <a:pt x="19050" y="47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857500" y="3552825"/>
            <a:ext cx="38100" cy="47625"/>
          </a:xfrm>
          <a:custGeom>
            <a:avLst/>
            <a:gdLst/>
            <a:ahLst/>
            <a:cxnLst/>
            <a:rect l="l" t="t" r="r" b="b"/>
            <a:pathLst>
              <a:path w="38100" h="47625">
                <a:moveTo>
                  <a:pt x="38100" y="28575"/>
                </a:moveTo>
                <a:lnTo>
                  <a:pt x="19050" y="47625"/>
                </a:lnTo>
                <a:lnTo>
                  <a:pt x="0" y="28575"/>
                </a:lnTo>
                <a:lnTo>
                  <a:pt x="19050" y="0"/>
                </a:lnTo>
                <a:lnTo>
                  <a:pt x="38100" y="0"/>
                </a:lnTo>
                <a:lnTo>
                  <a:pt x="38100" y="19050"/>
                </a:lnTo>
                <a:lnTo>
                  <a:pt x="3810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667250" y="226695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04775" y="409575"/>
                </a:move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90500" y="7620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97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74295" y="333375"/>
                </a:lnTo>
                <a:lnTo>
                  <a:pt x="28575" y="333375"/>
                </a:lnTo>
                <a:lnTo>
                  <a:pt x="28575" y="352425"/>
                </a:lnTo>
                <a:lnTo>
                  <a:pt x="81915" y="3524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close/>
              </a:path>
              <a:path w="219075" h="409575">
                <a:moveTo>
                  <a:pt x="190500" y="76200"/>
                </a:moveTo>
                <a:lnTo>
                  <a:pt x="95250" y="76200"/>
                </a:lnTo>
                <a:lnTo>
                  <a:pt x="180975" y="57150"/>
                </a:lnTo>
                <a:lnTo>
                  <a:pt x="190500" y="76200"/>
                </a:lnTo>
                <a:close/>
              </a:path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139700" y="19050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667250" y="226695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28575" y="35242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80975" y="5715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466975" y="3438525"/>
            <a:ext cx="447675" cy="400050"/>
          </a:xfrm>
          <a:custGeom>
            <a:avLst/>
            <a:gdLst/>
            <a:ahLst/>
            <a:cxnLst/>
            <a:rect l="l" t="t" r="r" b="b"/>
            <a:pathLst>
              <a:path w="447675" h="400050">
                <a:moveTo>
                  <a:pt x="428625" y="114300"/>
                </a:moveTo>
                <a:lnTo>
                  <a:pt x="219075" y="114300"/>
                </a:lnTo>
                <a:lnTo>
                  <a:pt x="257175" y="104775"/>
                </a:lnTo>
                <a:lnTo>
                  <a:pt x="295275" y="47625"/>
                </a:lnTo>
                <a:lnTo>
                  <a:pt x="361950" y="0"/>
                </a:lnTo>
                <a:lnTo>
                  <a:pt x="409575" y="9525"/>
                </a:lnTo>
                <a:lnTo>
                  <a:pt x="428625" y="114300"/>
                </a:lnTo>
                <a:close/>
              </a:path>
              <a:path w="447675" h="400050">
                <a:moveTo>
                  <a:pt x="319087" y="209550"/>
                </a:moveTo>
                <a:lnTo>
                  <a:pt x="28575" y="209550"/>
                </a:lnTo>
                <a:lnTo>
                  <a:pt x="104775" y="200025"/>
                </a:lnTo>
                <a:lnTo>
                  <a:pt x="104775" y="85725"/>
                </a:lnTo>
                <a:lnTo>
                  <a:pt x="123825" y="133350"/>
                </a:lnTo>
                <a:lnTo>
                  <a:pt x="142875" y="142875"/>
                </a:lnTo>
                <a:lnTo>
                  <a:pt x="396875" y="142875"/>
                </a:lnTo>
                <a:lnTo>
                  <a:pt x="409575" y="161925"/>
                </a:lnTo>
                <a:lnTo>
                  <a:pt x="443864" y="161925"/>
                </a:lnTo>
                <a:lnTo>
                  <a:pt x="438150" y="190500"/>
                </a:lnTo>
                <a:lnTo>
                  <a:pt x="430823" y="200025"/>
                </a:lnTo>
                <a:lnTo>
                  <a:pt x="333375" y="200025"/>
                </a:lnTo>
                <a:lnTo>
                  <a:pt x="319087" y="209550"/>
                </a:lnTo>
                <a:close/>
              </a:path>
              <a:path w="447675" h="400050">
                <a:moveTo>
                  <a:pt x="396875" y="142875"/>
                </a:moveTo>
                <a:lnTo>
                  <a:pt x="142875" y="142875"/>
                </a:lnTo>
                <a:lnTo>
                  <a:pt x="190500" y="95250"/>
                </a:lnTo>
                <a:lnTo>
                  <a:pt x="219075" y="114300"/>
                </a:lnTo>
                <a:lnTo>
                  <a:pt x="428625" y="114300"/>
                </a:lnTo>
                <a:lnTo>
                  <a:pt x="390525" y="133350"/>
                </a:lnTo>
                <a:lnTo>
                  <a:pt x="396875" y="142875"/>
                </a:lnTo>
                <a:close/>
              </a:path>
              <a:path w="447675" h="400050">
                <a:moveTo>
                  <a:pt x="443864" y="161925"/>
                </a:moveTo>
                <a:lnTo>
                  <a:pt x="409575" y="161925"/>
                </a:lnTo>
                <a:lnTo>
                  <a:pt x="447675" y="142875"/>
                </a:lnTo>
                <a:lnTo>
                  <a:pt x="443864" y="161925"/>
                </a:lnTo>
                <a:close/>
              </a:path>
              <a:path w="447675" h="400050">
                <a:moveTo>
                  <a:pt x="104775" y="400050"/>
                </a:moveTo>
                <a:lnTo>
                  <a:pt x="57150" y="371475"/>
                </a:lnTo>
                <a:lnTo>
                  <a:pt x="57150" y="295275"/>
                </a:lnTo>
                <a:lnTo>
                  <a:pt x="19050" y="238125"/>
                </a:lnTo>
                <a:lnTo>
                  <a:pt x="0" y="200025"/>
                </a:lnTo>
                <a:lnTo>
                  <a:pt x="19050" y="180975"/>
                </a:lnTo>
                <a:lnTo>
                  <a:pt x="28575" y="209550"/>
                </a:lnTo>
                <a:lnTo>
                  <a:pt x="319087" y="209550"/>
                </a:lnTo>
                <a:lnTo>
                  <a:pt x="304800" y="219075"/>
                </a:lnTo>
                <a:lnTo>
                  <a:pt x="295275" y="238125"/>
                </a:lnTo>
                <a:lnTo>
                  <a:pt x="314325" y="266700"/>
                </a:lnTo>
                <a:lnTo>
                  <a:pt x="379534" y="266700"/>
                </a:lnTo>
                <a:lnTo>
                  <a:pt x="342900" y="314325"/>
                </a:lnTo>
                <a:lnTo>
                  <a:pt x="276225" y="361950"/>
                </a:lnTo>
                <a:lnTo>
                  <a:pt x="171450" y="361950"/>
                </a:lnTo>
                <a:lnTo>
                  <a:pt x="104775" y="400050"/>
                </a:lnTo>
                <a:close/>
              </a:path>
              <a:path w="447675" h="400050">
                <a:moveTo>
                  <a:pt x="379534" y="266700"/>
                </a:moveTo>
                <a:lnTo>
                  <a:pt x="314325" y="266700"/>
                </a:lnTo>
                <a:lnTo>
                  <a:pt x="342900" y="247650"/>
                </a:lnTo>
                <a:lnTo>
                  <a:pt x="352425" y="219075"/>
                </a:lnTo>
                <a:lnTo>
                  <a:pt x="333375" y="200025"/>
                </a:lnTo>
                <a:lnTo>
                  <a:pt x="430823" y="200025"/>
                </a:lnTo>
                <a:lnTo>
                  <a:pt x="379534" y="2667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466975" y="3438525"/>
            <a:ext cx="447675" cy="400050"/>
          </a:xfrm>
          <a:custGeom>
            <a:avLst/>
            <a:gdLst/>
            <a:ahLst/>
            <a:cxnLst/>
            <a:rect l="l" t="t" r="r" b="b"/>
            <a:pathLst>
              <a:path w="447675" h="400050">
                <a:moveTo>
                  <a:pt x="0" y="200025"/>
                </a:moveTo>
                <a:lnTo>
                  <a:pt x="19050" y="180975"/>
                </a:lnTo>
                <a:lnTo>
                  <a:pt x="28575" y="209550"/>
                </a:lnTo>
                <a:lnTo>
                  <a:pt x="104775" y="200025"/>
                </a:lnTo>
                <a:lnTo>
                  <a:pt x="104775" y="85725"/>
                </a:lnTo>
                <a:lnTo>
                  <a:pt x="123825" y="133350"/>
                </a:lnTo>
                <a:lnTo>
                  <a:pt x="142875" y="142875"/>
                </a:lnTo>
                <a:lnTo>
                  <a:pt x="190500" y="95250"/>
                </a:lnTo>
                <a:lnTo>
                  <a:pt x="219075" y="114300"/>
                </a:lnTo>
                <a:lnTo>
                  <a:pt x="257175" y="104775"/>
                </a:lnTo>
                <a:lnTo>
                  <a:pt x="295275" y="47625"/>
                </a:lnTo>
                <a:lnTo>
                  <a:pt x="361950" y="0"/>
                </a:lnTo>
                <a:lnTo>
                  <a:pt x="409575" y="9525"/>
                </a:lnTo>
                <a:lnTo>
                  <a:pt x="428625" y="114300"/>
                </a:lnTo>
                <a:lnTo>
                  <a:pt x="390525" y="133350"/>
                </a:lnTo>
                <a:lnTo>
                  <a:pt x="409575" y="161925"/>
                </a:lnTo>
                <a:lnTo>
                  <a:pt x="447675" y="142875"/>
                </a:lnTo>
                <a:lnTo>
                  <a:pt x="438150" y="190500"/>
                </a:lnTo>
                <a:lnTo>
                  <a:pt x="342900" y="314325"/>
                </a:lnTo>
                <a:lnTo>
                  <a:pt x="276225" y="361950"/>
                </a:lnTo>
                <a:lnTo>
                  <a:pt x="171450" y="361950"/>
                </a:lnTo>
                <a:lnTo>
                  <a:pt x="104775" y="400050"/>
                </a:lnTo>
                <a:lnTo>
                  <a:pt x="57150" y="371475"/>
                </a:lnTo>
                <a:lnTo>
                  <a:pt x="57150" y="295275"/>
                </a:lnTo>
                <a:lnTo>
                  <a:pt x="19050" y="238125"/>
                </a:lnTo>
                <a:lnTo>
                  <a:pt x="0" y="2000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762250" y="3638550"/>
            <a:ext cx="57150" cy="66675"/>
          </a:xfrm>
          <a:custGeom>
            <a:avLst/>
            <a:gdLst/>
            <a:ahLst/>
            <a:cxnLst/>
            <a:rect l="l" t="t" r="r" b="b"/>
            <a:pathLst>
              <a:path w="57150" h="66675">
                <a:moveTo>
                  <a:pt x="47625" y="9525"/>
                </a:moveTo>
                <a:lnTo>
                  <a:pt x="38100" y="0"/>
                </a:lnTo>
                <a:lnTo>
                  <a:pt x="9525" y="19050"/>
                </a:lnTo>
                <a:lnTo>
                  <a:pt x="0" y="38100"/>
                </a:lnTo>
                <a:lnTo>
                  <a:pt x="19050" y="66675"/>
                </a:lnTo>
                <a:lnTo>
                  <a:pt x="47625" y="47625"/>
                </a:lnTo>
                <a:lnTo>
                  <a:pt x="57150" y="19050"/>
                </a:lnTo>
                <a:lnTo>
                  <a:pt x="47625" y="95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619375" y="3057525"/>
            <a:ext cx="314325" cy="266700"/>
          </a:xfrm>
          <a:custGeom>
            <a:avLst/>
            <a:gdLst/>
            <a:ahLst/>
            <a:cxnLst/>
            <a:rect l="l" t="t" r="r" b="b"/>
            <a:pathLst>
              <a:path w="314325" h="266700">
                <a:moveTo>
                  <a:pt x="301625" y="133350"/>
                </a:moveTo>
                <a:lnTo>
                  <a:pt x="209550" y="133350"/>
                </a:lnTo>
                <a:lnTo>
                  <a:pt x="209550" y="104775"/>
                </a:lnTo>
                <a:lnTo>
                  <a:pt x="180975" y="95250"/>
                </a:lnTo>
                <a:lnTo>
                  <a:pt x="190500" y="0"/>
                </a:lnTo>
                <a:lnTo>
                  <a:pt x="285750" y="19050"/>
                </a:lnTo>
                <a:lnTo>
                  <a:pt x="295275" y="19050"/>
                </a:lnTo>
                <a:lnTo>
                  <a:pt x="314325" y="38100"/>
                </a:lnTo>
                <a:lnTo>
                  <a:pt x="314325" y="114300"/>
                </a:lnTo>
                <a:lnTo>
                  <a:pt x="301625" y="133350"/>
                </a:lnTo>
                <a:close/>
              </a:path>
              <a:path w="314325" h="266700">
                <a:moveTo>
                  <a:pt x="38100" y="257175"/>
                </a:moveTo>
                <a:lnTo>
                  <a:pt x="19050" y="238125"/>
                </a:lnTo>
                <a:lnTo>
                  <a:pt x="0" y="209550"/>
                </a:lnTo>
                <a:lnTo>
                  <a:pt x="0" y="123825"/>
                </a:lnTo>
                <a:lnTo>
                  <a:pt x="57150" y="123825"/>
                </a:lnTo>
                <a:lnTo>
                  <a:pt x="66675" y="66675"/>
                </a:lnTo>
                <a:lnTo>
                  <a:pt x="104775" y="95250"/>
                </a:lnTo>
                <a:lnTo>
                  <a:pt x="152400" y="95250"/>
                </a:lnTo>
                <a:lnTo>
                  <a:pt x="190500" y="133350"/>
                </a:lnTo>
                <a:lnTo>
                  <a:pt x="301625" y="133350"/>
                </a:lnTo>
                <a:lnTo>
                  <a:pt x="295275" y="142875"/>
                </a:lnTo>
                <a:lnTo>
                  <a:pt x="304800" y="152400"/>
                </a:lnTo>
                <a:lnTo>
                  <a:pt x="228600" y="180975"/>
                </a:lnTo>
                <a:lnTo>
                  <a:pt x="228600" y="200025"/>
                </a:lnTo>
                <a:lnTo>
                  <a:pt x="190500" y="209550"/>
                </a:lnTo>
                <a:lnTo>
                  <a:pt x="158750" y="247650"/>
                </a:lnTo>
                <a:lnTo>
                  <a:pt x="76200" y="247650"/>
                </a:lnTo>
                <a:lnTo>
                  <a:pt x="38100" y="257175"/>
                </a:lnTo>
                <a:close/>
              </a:path>
              <a:path w="314325" h="266700">
                <a:moveTo>
                  <a:pt x="152400" y="95250"/>
                </a:moveTo>
                <a:lnTo>
                  <a:pt x="104775" y="95250"/>
                </a:lnTo>
                <a:lnTo>
                  <a:pt x="142875" y="85725"/>
                </a:lnTo>
                <a:lnTo>
                  <a:pt x="152400" y="95250"/>
                </a:lnTo>
                <a:close/>
              </a:path>
              <a:path w="314325" h="266700">
                <a:moveTo>
                  <a:pt x="142875" y="266700"/>
                </a:moveTo>
                <a:lnTo>
                  <a:pt x="76200" y="247650"/>
                </a:lnTo>
                <a:lnTo>
                  <a:pt x="158750" y="247650"/>
                </a:lnTo>
                <a:lnTo>
                  <a:pt x="142875" y="2667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619375" y="3057525"/>
            <a:ext cx="314325" cy="266700"/>
          </a:xfrm>
          <a:custGeom>
            <a:avLst/>
            <a:gdLst/>
            <a:ahLst/>
            <a:cxnLst/>
            <a:rect l="l" t="t" r="r" b="b"/>
            <a:pathLst>
              <a:path w="314325" h="266700">
                <a:moveTo>
                  <a:pt x="295275" y="19050"/>
                </a:moveTo>
                <a:lnTo>
                  <a:pt x="314325" y="38100"/>
                </a:lnTo>
                <a:lnTo>
                  <a:pt x="314325" y="114300"/>
                </a:lnTo>
                <a:lnTo>
                  <a:pt x="295275" y="142875"/>
                </a:lnTo>
                <a:lnTo>
                  <a:pt x="304800" y="152400"/>
                </a:lnTo>
                <a:lnTo>
                  <a:pt x="228600" y="180975"/>
                </a:lnTo>
                <a:lnTo>
                  <a:pt x="228600" y="200025"/>
                </a:lnTo>
                <a:lnTo>
                  <a:pt x="190500" y="209550"/>
                </a:lnTo>
                <a:lnTo>
                  <a:pt x="142875" y="266700"/>
                </a:lnTo>
                <a:lnTo>
                  <a:pt x="76200" y="247650"/>
                </a:lnTo>
                <a:lnTo>
                  <a:pt x="38100" y="257175"/>
                </a:lnTo>
                <a:lnTo>
                  <a:pt x="19050" y="238125"/>
                </a:lnTo>
                <a:lnTo>
                  <a:pt x="0" y="209550"/>
                </a:lnTo>
                <a:lnTo>
                  <a:pt x="0" y="123825"/>
                </a:lnTo>
                <a:lnTo>
                  <a:pt x="57150" y="123825"/>
                </a:lnTo>
                <a:lnTo>
                  <a:pt x="66675" y="66675"/>
                </a:lnTo>
                <a:lnTo>
                  <a:pt x="104775" y="95250"/>
                </a:lnTo>
                <a:lnTo>
                  <a:pt x="142875" y="85725"/>
                </a:lnTo>
                <a:lnTo>
                  <a:pt x="190500" y="133350"/>
                </a:lnTo>
                <a:lnTo>
                  <a:pt x="209550" y="133350"/>
                </a:lnTo>
                <a:lnTo>
                  <a:pt x="209550" y="104775"/>
                </a:lnTo>
                <a:lnTo>
                  <a:pt x="180975" y="95250"/>
                </a:lnTo>
                <a:lnTo>
                  <a:pt x="190500" y="0"/>
                </a:lnTo>
                <a:lnTo>
                  <a:pt x="285750" y="19050"/>
                </a:lnTo>
                <a:lnTo>
                  <a:pt x="295275" y="190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029200" y="1504950"/>
            <a:ext cx="4286250" cy="2381250"/>
          </a:xfrm>
          <a:custGeom>
            <a:avLst/>
            <a:gdLst/>
            <a:ahLst/>
            <a:cxnLst/>
            <a:rect l="l" t="t" r="r" b="b"/>
            <a:pathLst>
              <a:path w="4286250" h="2381250">
                <a:moveTo>
                  <a:pt x="0" y="0"/>
                </a:moveTo>
                <a:lnTo>
                  <a:pt x="4286250" y="0"/>
                </a:lnTo>
                <a:lnTo>
                  <a:pt x="4286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315075" y="1504950"/>
            <a:ext cx="2438400" cy="2381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029200" y="1504950"/>
            <a:ext cx="1285875" cy="2381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753475" y="1504950"/>
            <a:ext cx="561975" cy="2381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62900" y="169545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295275" y="11430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42900" y="57150"/>
                </a:lnTo>
                <a:lnTo>
                  <a:pt x="295275" y="66675"/>
                </a:lnTo>
                <a:lnTo>
                  <a:pt x="295275" y="114300"/>
                </a:lnTo>
                <a:close/>
              </a:path>
              <a:path w="390525" h="304800">
                <a:moveTo>
                  <a:pt x="228600" y="47625"/>
                </a:move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close/>
              </a:path>
              <a:path w="390525" h="304800">
                <a:moveTo>
                  <a:pt x="342900" y="57150"/>
                </a:move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342900" y="57150"/>
                </a:lnTo>
                <a:close/>
              </a:path>
              <a:path w="390525" h="304800">
                <a:moveTo>
                  <a:pt x="85725" y="304800"/>
                </a:move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lnTo>
                  <a:pt x="38100" y="114300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962900" y="169545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9525" y="9525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295275" y="66675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853112" y="1500187"/>
            <a:ext cx="1905000" cy="2343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715250" y="209550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95250" y="104775"/>
                </a:move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715250" y="209550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0" y="57150"/>
                </a:move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01025" y="152400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263525" y="28575"/>
                </a:move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41300" y="19050"/>
                </a:lnTo>
                <a:lnTo>
                  <a:pt x="263525" y="28575"/>
                </a:lnTo>
                <a:close/>
              </a:path>
              <a:path w="285750" h="142875">
                <a:moveTo>
                  <a:pt x="241300" y="19050"/>
                </a:moveTo>
                <a:lnTo>
                  <a:pt x="161925" y="19050"/>
                </a:lnTo>
                <a:lnTo>
                  <a:pt x="219075" y="9525"/>
                </a:lnTo>
                <a:lnTo>
                  <a:pt x="241300" y="19050"/>
                </a:lnTo>
                <a:close/>
              </a:path>
              <a:path w="285750" h="142875">
                <a:moveTo>
                  <a:pt x="114300" y="123825"/>
                </a:move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lnTo>
                  <a:pt x="47625" y="19050"/>
                </a:lnTo>
                <a:lnTo>
                  <a:pt x="104775" y="28575"/>
                </a:lnTo>
                <a:lnTo>
                  <a:pt x="263525" y="2857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close/>
              </a:path>
              <a:path w="285750" h="142875">
                <a:moveTo>
                  <a:pt x="114300" y="142875"/>
                </a:move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114300" y="123825"/>
                </a:lnTo>
                <a:lnTo>
                  <a:pt x="114300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01025" y="152400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38100" y="38100"/>
                </a:moveTo>
                <a:lnTo>
                  <a:pt x="47625" y="19050"/>
                </a:ln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19075" y="952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lnTo>
                  <a:pt x="114300" y="142875"/>
                </a:ln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086850" y="24288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33350" y="19050"/>
                </a:moveTo>
                <a:lnTo>
                  <a:pt x="104775" y="19050"/>
                </a:lnTo>
                <a:lnTo>
                  <a:pt x="114300" y="0"/>
                </a:lnTo>
                <a:lnTo>
                  <a:pt x="133350" y="19050"/>
                </a:lnTo>
                <a:close/>
              </a:path>
              <a:path w="142875" h="114300">
                <a:moveTo>
                  <a:pt x="28575" y="114300"/>
                </a:moveTo>
                <a:lnTo>
                  <a:pt x="19050" y="95250"/>
                </a:ln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33350" y="1905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086850" y="24288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9525" y="66675"/>
                </a:move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14300" y="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lnTo>
                  <a:pt x="19050" y="95250"/>
                </a:lnTo>
                <a:lnTo>
                  <a:pt x="95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77250" y="2562225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19050" y="104775"/>
                </a:moveTo>
                <a:lnTo>
                  <a:pt x="0" y="85725"/>
                </a:lnTo>
                <a:lnTo>
                  <a:pt x="9525" y="0"/>
                </a:lnTo>
                <a:lnTo>
                  <a:pt x="38100" y="38100"/>
                </a:lnTo>
                <a:lnTo>
                  <a:pt x="57150" y="66675"/>
                </a:lnTo>
                <a:lnTo>
                  <a:pt x="47625" y="95250"/>
                </a:lnTo>
                <a:lnTo>
                  <a:pt x="190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477250" y="2562225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57150" y="66675"/>
                </a:moveTo>
                <a:lnTo>
                  <a:pt x="47625" y="95250"/>
                </a:lnTo>
                <a:lnTo>
                  <a:pt x="19050" y="104775"/>
                </a:lnTo>
                <a:lnTo>
                  <a:pt x="0" y="85725"/>
                </a:lnTo>
                <a:lnTo>
                  <a:pt x="9525" y="0"/>
                </a:lnTo>
                <a:lnTo>
                  <a:pt x="38100" y="38100"/>
                </a:lnTo>
                <a:lnTo>
                  <a:pt x="57150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820150" y="2028825"/>
            <a:ext cx="238125" cy="533400"/>
          </a:xfrm>
          <a:custGeom>
            <a:avLst/>
            <a:gdLst/>
            <a:ahLst/>
            <a:cxnLst/>
            <a:rect l="l" t="t" r="r" b="b"/>
            <a:pathLst>
              <a:path w="238125" h="533400">
                <a:moveTo>
                  <a:pt x="171450" y="38100"/>
                </a:moveTo>
                <a:lnTo>
                  <a:pt x="123825" y="38100"/>
                </a:lnTo>
                <a:lnTo>
                  <a:pt x="123825" y="19050"/>
                </a:lnTo>
                <a:lnTo>
                  <a:pt x="152400" y="0"/>
                </a:lnTo>
                <a:lnTo>
                  <a:pt x="152400" y="19050"/>
                </a:lnTo>
                <a:lnTo>
                  <a:pt x="171450" y="28575"/>
                </a:lnTo>
                <a:lnTo>
                  <a:pt x="171450" y="38100"/>
                </a:lnTo>
                <a:close/>
              </a:path>
              <a:path w="238125" h="533400">
                <a:moveTo>
                  <a:pt x="142875" y="133350"/>
                </a:moveTo>
                <a:lnTo>
                  <a:pt x="47625" y="133350"/>
                </a:lnTo>
                <a:lnTo>
                  <a:pt x="57150" y="95250"/>
                </a:lnTo>
                <a:lnTo>
                  <a:pt x="104775" y="28575"/>
                </a:lnTo>
                <a:lnTo>
                  <a:pt x="123825" y="38100"/>
                </a:lnTo>
                <a:lnTo>
                  <a:pt x="171450" y="38100"/>
                </a:lnTo>
                <a:lnTo>
                  <a:pt x="171450" y="76200"/>
                </a:lnTo>
                <a:lnTo>
                  <a:pt x="142875" y="95250"/>
                </a:lnTo>
                <a:lnTo>
                  <a:pt x="142875" y="133350"/>
                </a:lnTo>
                <a:close/>
              </a:path>
              <a:path w="238125" h="533400">
                <a:moveTo>
                  <a:pt x="238125" y="209550"/>
                </a:moveTo>
                <a:lnTo>
                  <a:pt x="9525" y="209550"/>
                </a:lnTo>
                <a:lnTo>
                  <a:pt x="19050" y="180975"/>
                </a:lnTo>
                <a:lnTo>
                  <a:pt x="19050" y="123825"/>
                </a:lnTo>
                <a:lnTo>
                  <a:pt x="47625" y="133350"/>
                </a:lnTo>
                <a:lnTo>
                  <a:pt x="171450" y="133350"/>
                </a:lnTo>
                <a:lnTo>
                  <a:pt x="171450" y="152400"/>
                </a:lnTo>
                <a:lnTo>
                  <a:pt x="190500" y="161925"/>
                </a:lnTo>
                <a:lnTo>
                  <a:pt x="180975" y="180975"/>
                </a:lnTo>
                <a:lnTo>
                  <a:pt x="200025" y="200025"/>
                </a:lnTo>
                <a:lnTo>
                  <a:pt x="238125" y="200025"/>
                </a:lnTo>
                <a:lnTo>
                  <a:pt x="238125" y="209550"/>
                </a:lnTo>
                <a:close/>
              </a:path>
              <a:path w="238125" h="533400">
                <a:moveTo>
                  <a:pt x="171450" y="133350"/>
                </a:moveTo>
                <a:lnTo>
                  <a:pt x="142875" y="133350"/>
                </a:lnTo>
                <a:lnTo>
                  <a:pt x="171450" y="123825"/>
                </a:lnTo>
                <a:lnTo>
                  <a:pt x="171450" y="133350"/>
                </a:lnTo>
                <a:close/>
              </a:path>
              <a:path w="238125" h="533400">
                <a:moveTo>
                  <a:pt x="238125" y="200025"/>
                </a:moveTo>
                <a:lnTo>
                  <a:pt x="200025" y="200025"/>
                </a:lnTo>
                <a:lnTo>
                  <a:pt x="238125" y="190500"/>
                </a:lnTo>
                <a:lnTo>
                  <a:pt x="238125" y="200025"/>
                </a:lnTo>
                <a:close/>
              </a:path>
              <a:path w="238125" h="533400">
                <a:moveTo>
                  <a:pt x="76200" y="371475"/>
                </a:moveTo>
                <a:lnTo>
                  <a:pt x="47625" y="361950"/>
                </a:lnTo>
                <a:lnTo>
                  <a:pt x="47625" y="295275"/>
                </a:lnTo>
                <a:lnTo>
                  <a:pt x="0" y="228600"/>
                </a:lnTo>
                <a:lnTo>
                  <a:pt x="0" y="200025"/>
                </a:lnTo>
                <a:lnTo>
                  <a:pt x="9525" y="209550"/>
                </a:lnTo>
                <a:lnTo>
                  <a:pt x="238125" y="209550"/>
                </a:lnTo>
                <a:lnTo>
                  <a:pt x="133350" y="295275"/>
                </a:lnTo>
                <a:lnTo>
                  <a:pt x="158750" y="333375"/>
                </a:lnTo>
                <a:lnTo>
                  <a:pt x="123825" y="333375"/>
                </a:lnTo>
                <a:lnTo>
                  <a:pt x="76200" y="371475"/>
                </a:lnTo>
                <a:close/>
              </a:path>
              <a:path w="238125" h="533400">
                <a:moveTo>
                  <a:pt x="161925" y="533400"/>
                </a:moveTo>
                <a:lnTo>
                  <a:pt x="171450" y="485775"/>
                </a:lnTo>
                <a:lnTo>
                  <a:pt x="142875" y="361950"/>
                </a:lnTo>
                <a:lnTo>
                  <a:pt x="123825" y="333375"/>
                </a:lnTo>
                <a:lnTo>
                  <a:pt x="158750" y="333375"/>
                </a:lnTo>
                <a:lnTo>
                  <a:pt x="171450" y="352425"/>
                </a:lnTo>
                <a:lnTo>
                  <a:pt x="161925" y="400050"/>
                </a:lnTo>
                <a:lnTo>
                  <a:pt x="180975" y="419100"/>
                </a:lnTo>
                <a:lnTo>
                  <a:pt x="180975" y="504825"/>
                </a:lnTo>
                <a:lnTo>
                  <a:pt x="161925" y="5334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820150" y="2028825"/>
            <a:ext cx="238125" cy="533400"/>
          </a:xfrm>
          <a:custGeom>
            <a:avLst/>
            <a:gdLst/>
            <a:ahLst/>
            <a:cxnLst/>
            <a:rect l="l" t="t" r="r" b="b"/>
            <a:pathLst>
              <a:path w="238125" h="533400">
                <a:moveTo>
                  <a:pt x="161925" y="533400"/>
                </a:moveTo>
                <a:lnTo>
                  <a:pt x="171450" y="485775"/>
                </a:lnTo>
                <a:lnTo>
                  <a:pt x="142875" y="361950"/>
                </a:lnTo>
                <a:lnTo>
                  <a:pt x="123825" y="333375"/>
                </a:lnTo>
                <a:lnTo>
                  <a:pt x="76200" y="371475"/>
                </a:lnTo>
                <a:lnTo>
                  <a:pt x="47625" y="361950"/>
                </a:lnTo>
                <a:lnTo>
                  <a:pt x="47625" y="295275"/>
                </a:lnTo>
                <a:lnTo>
                  <a:pt x="0" y="228600"/>
                </a:lnTo>
                <a:lnTo>
                  <a:pt x="0" y="200025"/>
                </a:lnTo>
                <a:lnTo>
                  <a:pt x="9525" y="209550"/>
                </a:lnTo>
                <a:lnTo>
                  <a:pt x="19050" y="180975"/>
                </a:lnTo>
                <a:lnTo>
                  <a:pt x="19050" y="123825"/>
                </a:lnTo>
                <a:lnTo>
                  <a:pt x="47625" y="133350"/>
                </a:lnTo>
                <a:lnTo>
                  <a:pt x="57150" y="95250"/>
                </a:lnTo>
                <a:lnTo>
                  <a:pt x="104775" y="28575"/>
                </a:lnTo>
                <a:lnTo>
                  <a:pt x="123825" y="38100"/>
                </a:lnTo>
                <a:lnTo>
                  <a:pt x="123825" y="19050"/>
                </a:lnTo>
                <a:lnTo>
                  <a:pt x="152400" y="0"/>
                </a:lnTo>
                <a:lnTo>
                  <a:pt x="152400" y="19050"/>
                </a:lnTo>
                <a:lnTo>
                  <a:pt x="171450" y="28575"/>
                </a:lnTo>
                <a:lnTo>
                  <a:pt x="171450" y="76200"/>
                </a:lnTo>
                <a:lnTo>
                  <a:pt x="142875" y="95250"/>
                </a:lnTo>
                <a:lnTo>
                  <a:pt x="142875" y="133350"/>
                </a:lnTo>
                <a:lnTo>
                  <a:pt x="171450" y="123825"/>
                </a:lnTo>
                <a:lnTo>
                  <a:pt x="171450" y="152400"/>
                </a:lnTo>
                <a:lnTo>
                  <a:pt x="190500" y="161925"/>
                </a:lnTo>
                <a:lnTo>
                  <a:pt x="180975" y="180975"/>
                </a:lnTo>
                <a:lnTo>
                  <a:pt x="200025" y="200025"/>
                </a:lnTo>
                <a:lnTo>
                  <a:pt x="238125" y="190500"/>
                </a:lnTo>
                <a:lnTo>
                  <a:pt x="238125" y="209550"/>
                </a:lnTo>
                <a:lnTo>
                  <a:pt x="133350" y="295275"/>
                </a:lnTo>
                <a:lnTo>
                  <a:pt x="171450" y="352425"/>
                </a:lnTo>
                <a:lnTo>
                  <a:pt x="161925" y="400050"/>
                </a:lnTo>
                <a:lnTo>
                  <a:pt x="180975" y="419100"/>
                </a:lnTo>
                <a:lnTo>
                  <a:pt x="180975" y="504825"/>
                </a:lnTo>
                <a:lnTo>
                  <a:pt x="161925" y="5334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905875" y="1504949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257175" y="85725"/>
                </a:move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  <a:lnTo>
                  <a:pt x="409575" y="0"/>
                </a:lnTo>
                <a:lnTo>
                  <a:pt x="409575" y="26193"/>
                </a:ln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05875" y="1504949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409575" y="26193"/>
                </a:move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962900" y="174307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29911" y="257175"/>
                </a:move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lnTo>
                  <a:pt x="419100" y="38100"/>
                </a:lnTo>
                <a:lnTo>
                  <a:pt x="457200" y="57150"/>
                </a:lnTo>
                <a:lnTo>
                  <a:pt x="444500" y="76200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9911" y="257175"/>
                </a:lnTo>
                <a:close/>
              </a:path>
              <a:path w="457200" h="428625">
                <a:moveTo>
                  <a:pt x="438150" y="85725"/>
                </a:moveTo>
                <a:lnTo>
                  <a:pt x="361950" y="76200"/>
                </a:lnTo>
                <a:lnTo>
                  <a:pt x="444500" y="76200"/>
                </a:lnTo>
                <a:lnTo>
                  <a:pt x="438150" y="85725"/>
                </a:lnTo>
                <a:close/>
              </a:path>
              <a:path w="457200" h="428625">
                <a:moveTo>
                  <a:pt x="19050" y="381000"/>
                </a:move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329911" y="25717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65339" y="371475"/>
                </a:lnTo>
                <a:lnTo>
                  <a:pt x="152400" y="371475"/>
                </a:lnTo>
                <a:lnTo>
                  <a:pt x="19050" y="381000"/>
                </a:lnTo>
                <a:close/>
              </a:path>
              <a:path w="457200" h="428625">
                <a:moveTo>
                  <a:pt x="200025" y="428625"/>
                </a:moveTo>
                <a:lnTo>
                  <a:pt x="152400" y="371475"/>
                </a:lnTo>
                <a:lnTo>
                  <a:pt x="265339" y="371475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962900" y="174307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90525" y="0"/>
                </a:moveTo>
                <a:lnTo>
                  <a:pt x="419100" y="38100"/>
                </a:lnTo>
                <a:lnTo>
                  <a:pt x="457200" y="57150"/>
                </a:lnTo>
                <a:lnTo>
                  <a:pt x="438150" y="85725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lnTo>
                  <a:pt x="152400" y="371475"/>
                </a:lnTo>
                <a:lnTo>
                  <a:pt x="19050" y="381000"/>
                </a:ln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953500" y="226695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04775" y="409575"/>
                </a:move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90500" y="7620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97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74295" y="333375"/>
                </a:lnTo>
                <a:lnTo>
                  <a:pt x="28575" y="333375"/>
                </a:lnTo>
                <a:lnTo>
                  <a:pt x="28575" y="352425"/>
                </a:lnTo>
                <a:lnTo>
                  <a:pt x="81915" y="3524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close/>
              </a:path>
              <a:path w="219075" h="409575">
                <a:moveTo>
                  <a:pt x="190500" y="76200"/>
                </a:moveTo>
                <a:lnTo>
                  <a:pt x="95250" y="76200"/>
                </a:lnTo>
                <a:lnTo>
                  <a:pt x="180975" y="57150"/>
                </a:lnTo>
                <a:lnTo>
                  <a:pt x="190500" y="76200"/>
                </a:lnTo>
                <a:close/>
              </a:path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139700" y="19050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953500" y="226695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28575" y="35242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80975" y="5715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143875" y="160972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19050" y="133350"/>
                </a:move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close/>
              </a:path>
              <a:path w="200025" h="142875">
                <a:moveTo>
                  <a:pt x="123825" y="142875"/>
                </a:move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143875" y="160972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95250" y="28575"/>
                </a:move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9525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829550" y="1504949"/>
            <a:ext cx="466725" cy="238125"/>
          </a:xfrm>
          <a:custGeom>
            <a:avLst/>
            <a:gdLst/>
            <a:ahLst/>
            <a:cxnLst/>
            <a:rect l="l" t="t" r="r" b="b"/>
            <a:pathLst>
              <a:path w="466725" h="238125">
                <a:moveTo>
                  <a:pt x="28575" y="95250"/>
                </a:moveTo>
                <a:lnTo>
                  <a:pt x="0" y="95250"/>
                </a:lnTo>
                <a:lnTo>
                  <a:pt x="0" y="0"/>
                </a:lnTo>
                <a:lnTo>
                  <a:pt x="155575" y="0"/>
                </a:lnTo>
                <a:lnTo>
                  <a:pt x="161925" y="9525"/>
                </a:lnTo>
                <a:lnTo>
                  <a:pt x="257175" y="9525"/>
                </a:lnTo>
                <a:lnTo>
                  <a:pt x="276225" y="28575"/>
                </a:lnTo>
                <a:lnTo>
                  <a:pt x="276225" y="38100"/>
                </a:lnTo>
                <a:lnTo>
                  <a:pt x="76200" y="38100"/>
                </a:lnTo>
                <a:lnTo>
                  <a:pt x="28575" y="76200"/>
                </a:lnTo>
                <a:lnTo>
                  <a:pt x="28575" y="95250"/>
                </a:lnTo>
                <a:close/>
              </a:path>
              <a:path w="466725" h="238125">
                <a:moveTo>
                  <a:pt x="257175" y="9525"/>
                </a:moveTo>
                <a:lnTo>
                  <a:pt x="161925" y="9525"/>
                </a:lnTo>
                <a:lnTo>
                  <a:pt x="247650" y="0"/>
                </a:lnTo>
                <a:lnTo>
                  <a:pt x="257175" y="9525"/>
                </a:lnTo>
                <a:close/>
              </a:path>
              <a:path w="466725" h="238125">
                <a:moveTo>
                  <a:pt x="323850" y="238125"/>
                </a:moveTo>
                <a:lnTo>
                  <a:pt x="304800" y="228600"/>
                </a:lnTo>
                <a:lnTo>
                  <a:pt x="285750" y="228600"/>
                </a:lnTo>
                <a:lnTo>
                  <a:pt x="285750" y="209550"/>
                </a:lnTo>
                <a:lnTo>
                  <a:pt x="228600" y="180975"/>
                </a:lnTo>
                <a:lnTo>
                  <a:pt x="171450" y="133350"/>
                </a:lnTo>
                <a:lnTo>
                  <a:pt x="152400" y="95250"/>
                </a:lnTo>
                <a:lnTo>
                  <a:pt x="114300" y="85725"/>
                </a:lnTo>
                <a:lnTo>
                  <a:pt x="114300" y="57150"/>
                </a:lnTo>
                <a:lnTo>
                  <a:pt x="76200" y="38100"/>
                </a:lnTo>
                <a:lnTo>
                  <a:pt x="276225" y="38100"/>
                </a:lnTo>
                <a:lnTo>
                  <a:pt x="276225" y="66675"/>
                </a:lnTo>
                <a:lnTo>
                  <a:pt x="295275" y="95250"/>
                </a:lnTo>
                <a:lnTo>
                  <a:pt x="323850" y="95250"/>
                </a:lnTo>
                <a:lnTo>
                  <a:pt x="333375" y="114300"/>
                </a:lnTo>
                <a:lnTo>
                  <a:pt x="361950" y="114300"/>
                </a:lnTo>
                <a:lnTo>
                  <a:pt x="342900" y="152400"/>
                </a:lnTo>
                <a:lnTo>
                  <a:pt x="323850" y="152400"/>
                </a:lnTo>
                <a:lnTo>
                  <a:pt x="314325" y="171450"/>
                </a:lnTo>
                <a:lnTo>
                  <a:pt x="342900" y="200025"/>
                </a:lnTo>
                <a:lnTo>
                  <a:pt x="323850" y="238125"/>
                </a:lnTo>
                <a:close/>
              </a:path>
              <a:path w="466725" h="238125">
                <a:moveTo>
                  <a:pt x="361950" y="114300"/>
                </a:moveTo>
                <a:lnTo>
                  <a:pt x="333375" y="114300"/>
                </a:lnTo>
                <a:lnTo>
                  <a:pt x="352425" y="85725"/>
                </a:lnTo>
                <a:lnTo>
                  <a:pt x="409575" y="57150"/>
                </a:lnTo>
                <a:lnTo>
                  <a:pt x="390525" y="85725"/>
                </a:lnTo>
                <a:lnTo>
                  <a:pt x="466725" y="104775"/>
                </a:lnTo>
                <a:lnTo>
                  <a:pt x="400050" y="104775"/>
                </a:lnTo>
                <a:lnTo>
                  <a:pt x="361950" y="114300"/>
                </a:lnTo>
                <a:close/>
              </a:path>
              <a:path w="466725" h="238125">
                <a:moveTo>
                  <a:pt x="428625" y="133350"/>
                </a:moveTo>
                <a:lnTo>
                  <a:pt x="390525" y="123825"/>
                </a:lnTo>
                <a:lnTo>
                  <a:pt x="400050" y="104775"/>
                </a:lnTo>
                <a:lnTo>
                  <a:pt x="466725" y="104775"/>
                </a:lnTo>
                <a:lnTo>
                  <a:pt x="428625" y="1333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829550" y="1504949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0" y="228600"/>
                </a:moveTo>
                <a:lnTo>
                  <a:pt x="285750" y="209550"/>
                </a:lnTo>
                <a:lnTo>
                  <a:pt x="228600" y="180975"/>
                </a:lnTo>
                <a:lnTo>
                  <a:pt x="171450" y="133350"/>
                </a:lnTo>
                <a:lnTo>
                  <a:pt x="152400" y="95250"/>
                </a:lnTo>
                <a:lnTo>
                  <a:pt x="114300" y="85725"/>
                </a:lnTo>
                <a:lnTo>
                  <a:pt x="114300" y="57150"/>
                </a:lnTo>
                <a:lnTo>
                  <a:pt x="76200" y="38100"/>
                </a:lnTo>
                <a:lnTo>
                  <a:pt x="28575" y="76200"/>
                </a:lnTo>
                <a:lnTo>
                  <a:pt x="28575" y="95250"/>
                </a:lnTo>
                <a:lnTo>
                  <a:pt x="0" y="9525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85125" y="1504949"/>
            <a:ext cx="311150" cy="238125"/>
          </a:xfrm>
          <a:custGeom>
            <a:avLst/>
            <a:gdLst/>
            <a:ahLst/>
            <a:cxnLst/>
            <a:rect l="l" t="t" r="r" b="b"/>
            <a:pathLst>
              <a:path w="311150" h="238125">
                <a:moveTo>
                  <a:pt x="0" y="0"/>
                </a:moveTo>
                <a:lnTo>
                  <a:pt x="6350" y="9525"/>
                </a:lnTo>
                <a:lnTo>
                  <a:pt x="92075" y="0"/>
                </a:lnTo>
                <a:lnTo>
                  <a:pt x="120650" y="28575"/>
                </a:lnTo>
                <a:lnTo>
                  <a:pt x="120650" y="66675"/>
                </a:lnTo>
                <a:lnTo>
                  <a:pt x="139700" y="95250"/>
                </a:lnTo>
                <a:lnTo>
                  <a:pt x="168275" y="95250"/>
                </a:lnTo>
                <a:lnTo>
                  <a:pt x="177800" y="114300"/>
                </a:lnTo>
                <a:lnTo>
                  <a:pt x="196850" y="85725"/>
                </a:lnTo>
                <a:lnTo>
                  <a:pt x="254000" y="57150"/>
                </a:lnTo>
                <a:lnTo>
                  <a:pt x="234950" y="85725"/>
                </a:lnTo>
                <a:lnTo>
                  <a:pt x="311150" y="104775"/>
                </a:lnTo>
                <a:lnTo>
                  <a:pt x="273050" y="133350"/>
                </a:lnTo>
                <a:lnTo>
                  <a:pt x="234950" y="123825"/>
                </a:lnTo>
                <a:lnTo>
                  <a:pt x="244475" y="104775"/>
                </a:lnTo>
                <a:lnTo>
                  <a:pt x="206375" y="114300"/>
                </a:lnTo>
                <a:lnTo>
                  <a:pt x="187325" y="152400"/>
                </a:lnTo>
                <a:lnTo>
                  <a:pt x="168275" y="152400"/>
                </a:lnTo>
                <a:lnTo>
                  <a:pt x="158750" y="171450"/>
                </a:lnTo>
                <a:lnTo>
                  <a:pt x="187325" y="200025"/>
                </a:lnTo>
                <a:lnTo>
                  <a:pt x="168275" y="238125"/>
                </a:lnTo>
                <a:lnTo>
                  <a:pt x="149225" y="228600"/>
                </a:lnTo>
                <a:lnTo>
                  <a:pt x="130175" y="22860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42950" y="3886200"/>
            <a:ext cx="4286250" cy="2381250"/>
          </a:xfrm>
          <a:custGeom>
            <a:avLst/>
            <a:gdLst/>
            <a:ahLst/>
            <a:cxnLst/>
            <a:rect l="l" t="t" r="r" b="b"/>
            <a:pathLst>
              <a:path w="4286250" h="2381250">
                <a:moveTo>
                  <a:pt x="0" y="0"/>
                </a:moveTo>
                <a:lnTo>
                  <a:pt x="4286250" y="0"/>
                </a:lnTo>
                <a:lnTo>
                  <a:pt x="4286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028825" y="3886200"/>
            <a:ext cx="2438400" cy="23812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42950" y="3886200"/>
            <a:ext cx="1285875" cy="2381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467225" y="3886200"/>
            <a:ext cx="561975" cy="2381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676650" y="407670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295275" y="11430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42900" y="57150"/>
                </a:lnTo>
                <a:lnTo>
                  <a:pt x="295275" y="66675"/>
                </a:lnTo>
                <a:lnTo>
                  <a:pt x="295275" y="114300"/>
                </a:lnTo>
                <a:close/>
              </a:path>
              <a:path w="390525" h="304800">
                <a:moveTo>
                  <a:pt x="228600" y="47625"/>
                </a:move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close/>
              </a:path>
              <a:path w="390525" h="304800">
                <a:moveTo>
                  <a:pt x="342900" y="57150"/>
                </a:move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342900" y="57150"/>
                </a:lnTo>
                <a:close/>
              </a:path>
              <a:path w="390525" h="304800">
                <a:moveTo>
                  <a:pt x="85725" y="304800"/>
                </a:move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lnTo>
                  <a:pt x="38100" y="114300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676650" y="407670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9525" y="9525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295275" y="66675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66862" y="3881437"/>
            <a:ext cx="1905000" cy="2343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429000" y="447675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95250" y="104775"/>
                </a:move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29000" y="447675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0" y="57150"/>
                </a:move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914775" y="390525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263525" y="28575"/>
                </a:move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41300" y="19050"/>
                </a:lnTo>
                <a:lnTo>
                  <a:pt x="263525" y="28575"/>
                </a:lnTo>
                <a:close/>
              </a:path>
              <a:path w="285750" h="142875">
                <a:moveTo>
                  <a:pt x="241300" y="19050"/>
                </a:moveTo>
                <a:lnTo>
                  <a:pt x="161925" y="19050"/>
                </a:lnTo>
                <a:lnTo>
                  <a:pt x="219075" y="9525"/>
                </a:lnTo>
                <a:lnTo>
                  <a:pt x="241300" y="19050"/>
                </a:lnTo>
                <a:close/>
              </a:path>
              <a:path w="285750" h="142875">
                <a:moveTo>
                  <a:pt x="114300" y="123825"/>
                </a:move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lnTo>
                  <a:pt x="47625" y="19050"/>
                </a:lnTo>
                <a:lnTo>
                  <a:pt x="104775" y="28575"/>
                </a:lnTo>
                <a:lnTo>
                  <a:pt x="263525" y="2857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close/>
              </a:path>
              <a:path w="285750" h="142875">
                <a:moveTo>
                  <a:pt x="114300" y="142875"/>
                </a:move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114300" y="123825"/>
                </a:lnTo>
                <a:lnTo>
                  <a:pt x="114300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914775" y="390525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38100" y="38100"/>
                </a:moveTo>
                <a:lnTo>
                  <a:pt x="47625" y="19050"/>
                </a:ln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19075" y="952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lnTo>
                  <a:pt x="114300" y="142875"/>
                </a:ln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800600" y="481012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33350" y="19050"/>
                </a:moveTo>
                <a:lnTo>
                  <a:pt x="104775" y="19050"/>
                </a:lnTo>
                <a:lnTo>
                  <a:pt x="114300" y="0"/>
                </a:lnTo>
                <a:lnTo>
                  <a:pt x="133350" y="19050"/>
                </a:lnTo>
                <a:close/>
              </a:path>
              <a:path w="142875" h="114300">
                <a:moveTo>
                  <a:pt x="28575" y="114300"/>
                </a:moveTo>
                <a:lnTo>
                  <a:pt x="19050" y="95250"/>
                </a:ln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33350" y="1905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800600" y="481012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9525" y="66675"/>
                </a:move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14300" y="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lnTo>
                  <a:pt x="19050" y="95250"/>
                </a:lnTo>
                <a:lnTo>
                  <a:pt x="95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191000" y="4943475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19050" y="104775"/>
                </a:moveTo>
                <a:lnTo>
                  <a:pt x="0" y="85725"/>
                </a:lnTo>
                <a:lnTo>
                  <a:pt x="9525" y="0"/>
                </a:lnTo>
                <a:lnTo>
                  <a:pt x="38100" y="38100"/>
                </a:lnTo>
                <a:lnTo>
                  <a:pt x="57150" y="66675"/>
                </a:lnTo>
                <a:lnTo>
                  <a:pt x="47625" y="95250"/>
                </a:lnTo>
                <a:lnTo>
                  <a:pt x="190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191000" y="4943475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57150" y="66675"/>
                </a:moveTo>
                <a:lnTo>
                  <a:pt x="47625" y="95250"/>
                </a:lnTo>
                <a:lnTo>
                  <a:pt x="19050" y="104775"/>
                </a:lnTo>
                <a:lnTo>
                  <a:pt x="0" y="85725"/>
                </a:lnTo>
                <a:lnTo>
                  <a:pt x="9525" y="0"/>
                </a:lnTo>
                <a:lnTo>
                  <a:pt x="38100" y="38100"/>
                </a:lnTo>
                <a:lnTo>
                  <a:pt x="57150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619625" y="3886200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257175" y="85725"/>
                </a:move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  <a:lnTo>
                  <a:pt x="409575" y="0"/>
                </a:lnTo>
                <a:lnTo>
                  <a:pt x="409575" y="26193"/>
                </a:ln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619625" y="3886200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409575" y="26193"/>
                </a:move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676650" y="412432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29911" y="257175"/>
                </a:move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lnTo>
                  <a:pt x="419100" y="38100"/>
                </a:lnTo>
                <a:lnTo>
                  <a:pt x="457200" y="57150"/>
                </a:lnTo>
                <a:lnTo>
                  <a:pt x="444500" y="76200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9911" y="257175"/>
                </a:lnTo>
                <a:close/>
              </a:path>
              <a:path w="457200" h="428625">
                <a:moveTo>
                  <a:pt x="438150" y="85725"/>
                </a:moveTo>
                <a:lnTo>
                  <a:pt x="361950" y="76200"/>
                </a:lnTo>
                <a:lnTo>
                  <a:pt x="444500" y="76200"/>
                </a:lnTo>
                <a:lnTo>
                  <a:pt x="438150" y="85725"/>
                </a:lnTo>
                <a:close/>
              </a:path>
              <a:path w="457200" h="428625">
                <a:moveTo>
                  <a:pt x="19050" y="381000"/>
                </a:move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329911" y="25717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65339" y="371475"/>
                </a:lnTo>
                <a:lnTo>
                  <a:pt x="152400" y="371475"/>
                </a:lnTo>
                <a:lnTo>
                  <a:pt x="19050" y="381000"/>
                </a:lnTo>
                <a:close/>
              </a:path>
              <a:path w="457200" h="428625">
                <a:moveTo>
                  <a:pt x="200025" y="428625"/>
                </a:moveTo>
                <a:lnTo>
                  <a:pt x="152400" y="371475"/>
                </a:lnTo>
                <a:lnTo>
                  <a:pt x="265339" y="371475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676650" y="412432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90525" y="0"/>
                </a:moveTo>
                <a:lnTo>
                  <a:pt x="419100" y="38100"/>
                </a:lnTo>
                <a:lnTo>
                  <a:pt x="457200" y="57150"/>
                </a:lnTo>
                <a:lnTo>
                  <a:pt x="438150" y="85725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lnTo>
                  <a:pt x="152400" y="371475"/>
                </a:lnTo>
                <a:lnTo>
                  <a:pt x="19050" y="381000"/>
                </a:ln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667250" y="464820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04775" y="409575"/>
                </a:move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90500" y="7620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97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74295" y="333375"/>
                </a:lnTo>
                <a:lnTo>
                  <a:pt x="28575" y="333375"/>
                </a:lnTo>
                <a:lnTo>
                  <a:pt x="28575" y="352425"/>
                </a:lnTo>
                <a:lnTo>
                  <a:pt x="81915" y="3524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close/>
              </a:path>
              <a:path w="219075" h="409575">
                <a:moveTo>
                  <a:pt x="190500" y="76200"/>
                </a:moveTo>
                <a:lnTo>
                  <a:pt x="95250" y="76200"/>
                </a:lnTo>
                <a:lnTo>
                  <a:pt x="180975" y="57150"/>
                </a:lnTo>
                <a:lnTo>
                  <a:pt x="190500" y="76200"/>
                </a:lnTo>
                <a:close/>
              </a:path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139700" y="19050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667250" y="464820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28575" y="35242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80975" y="5715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857625" y="399097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19050" y="133350"/>
                </a:move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close/>
              </a:path>
              <a:path w="200025" h="142875">
                <a:moveTo>
                  <a:pt x="123825" y="142875"/>
                </a:move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857625" y="399097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95250" y="28575"/>
                </a:move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9525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543300" y="3886200"/>
            <a:ext cx="466725" cy="238125"/>
          </a:xfrm>
          <a:custGeom>
            <a:avLst/>
            <a:gdLst/>
            <a:ahLst/>
            <a:cxnLst/>
            <a:rect l="l" t="t" r="r" b="b"/>
            <a:pathLst>
              <a:path w="466725" h="238125">
                <a:moveTo>
                  <a:pt x="28575" y="95250"/>
                </a:moveTo>
                <a:lnTo>
                  <a:pt x="0" y="95250"/>
                </a:lnTo>
                <a:lnTo>
                  <a:pt x="0" y="0"/>
                </a:lnTo>
                <a:lnTo>
                  <a:pt x="155575" y="0"/>
                </a:lnTo>
                <a:lnTo>
                  <a:pt x="161925" y="9525"/>
                </a:lnTo>
                <a:lnTo>
                  <a:pt x="257175" y="9525"/>
                </a:lnTo>
                <a:lnTo>
                  <a:pt x="276225" y="28575"/>
                </a:lnTo>
                <a:lnTo>
                  <a:pt x="276225" y="38100"/>
                </a:lnTo>
                <a:lnTo>
                  <a:pt x="76200" y="38100"/>
                </a:lnTo>
                <a:lnTo>
                  <a:pt x="28575" y="76200"/>
                </a:lnTo>
                <a:lnTo>
                  <a:pt x="28575" y="95250"/>
                </a:lnTo>
                <a:close/>
              </a:path>
              <a:path w="466725" h="238125">
                <a:moveTo>
                  <a:pt x="257175" y="9525"/>
                </a:moveTo>
                <a:lnTo>
                  <a:pt x="161925" y="9525"/>
                </a:lnTo>
                <a:lnTo>
                  <a:pt x="247650" y="0"/>
                </a:lnTo>
                <a:lnTo>
                  <a:pt x="257175" y="9525"/>
                </a:lnTo>
                <a:close/>
              </a:path>
              <a:path w="466725" h="238125">
                <a:moveTo>
                  <a:pt x="323850" y="238125"/>
                </a:moveTo>
                <a:lnTo>
                  <a:pt x="304800" y="228600"/>
                </a:lnTo>
                <a:lnTo>
                  <a:pt x="285750" y="228600"/>
                </a:lnTo>
                <a:lnTo>
                  <a:pt x="285750" y="209550"/>
                </a:lnTo>
                <a:lnTo>
                  <a:pt x="228600" y="180975"/>
                </a:lnTo>
                <a:lnTo>
                  <a:pt x="171450" y="133350"/>
                </a:lnTo>
                <a:lnTo>
                  <a:pt x="152400" y="95250"/>
                </a:lnTo>
                <a:lnTo>
                  <a:pt x="114300" y="85725"/>
                </a:lnTo>
                <a:lnTo>
                  <a:pt x="114300" y="57150"/>
                </a:lnTo>
                <a:lnTo>
                  <a:pt x="76200" y="38100"/>
                </a:lnTo>
                <a:lnTo>
                  <a:pt x="276225" y="38100"/>
                </a:lnTo>
                <a:lnTo>
                  <a:pt x="276225" y="66675"/>
                </a:lnTo>
                <a:lnTo>
                  <a:pt x="295275" y="95250"/>
                </a:lnTo>
                <a:lnTo>
                  <a:pt x="323850" y="95250"/>
                </a:lnTo>
                <a:lnTo>
                  <a:pt x="333375" y="114300"/>
                </a:lnTo>
                <a:lnTo>
                  <a:pt x="361950" y="114300"/>
                </a:lnTo>
                <a:lnTo>
                  <a:pt x="342900" y="152400"/>
                </a:lnTo>
                <a:lnTo>
                  <a:pt x="323850" y="152400"/>
                </a:lnTo>
                <a:lnTo>
                  <a:pt x="314325" y="171450"/>
                </a:lnTo>
                <a:lnTo>
                  <a:pt x="342900" y="200025"/>
                </a:lnTo>
                <a:lnTo>
                  <a:pt x="323850" y="238125"/>
                </a:lnTo>
                <a:close/>
              </a:path>
              <a:path w="466725" h="238125">
                <a:moveTo>
                  <a:pt x="361950" y="114300"/>
                </a:moveTo>
                <a:lnTo>
                  <a:pt x="333375" y="114300"/>
                </a:lnTo>
                <a:lnTo>
                  <a:pt x="352425" y="85725"/>
                </a:lnTo>
                <a:lnTo>
                  <a:pt x="409575" y="57150"/>
                </a:lnTo>
                <a:lnTo>
                  <a:pt x="390525" y="85725"/>
                </a:lnTo>
                <a:lnTo>
                  <a:pt x="466725" y="104775"/>
                </a:lnTo>
                <a:lnTo>
                  <a:pt x="400050" y="104775"/>
                </a:lnTo>
                <a:lnTo>
                  <a:pt x="361950" y="114300"/>
                </a:lnTo>
                <a:close/>
              </a:path>
              <a:path w="466725" h="238125">
                <a:moveTo>
                  <a:pt x="428625" y="133350"/>
                </a:moveTo>
                <a:lnTo>
                  <a:pt x="390525" y="123825"/>
                </a:lnTo>
                <a:lnTo>
                  <a:pt x="400050" y="104775"/>
                </a:lnTo>
                <a:lnTo>
                  <a:pt x="466725" y="104775"/>
                </a:lnTo>
                <a:lnTo>
                  <a:pt x="428625" y="1333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543300" y="38862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0" y="228600"/>
                </a:moveTo>
                <a:lnTo>
                  <a:pt x="285750" y="209550"/>
                </a:lnTo>
                <a:lnTo>
                  <a:pt x="228600" y="180975"/>
                </a:lnTo>
                <a:lnTo>
                  <a:pt x="171450" y="133350"/>
                </a:lnTo>
                <a:lnTo>
                  <a:pt x="152400" y="95250"/>
                </a:lnTo>
                <a:lnTo>
                  <a:pt x="114300" y="85725"/>
                </a:lnTo>
                <a:lnTo>
                  <a:pt x="114300" y="57150"/>
                </a:lnTo>
                <a:lnTo>
                  <a:pt x="76200" y="38100"/>
                </a:lnTo>
                <a:lnTo>
                  <a:pt x="28575" y="76200"/>
                </a:lnTo>
                <a:lnTo>
                  <a:pt x="28575" y="95250"/>
                </a:lnTo>
                <a:lnTo>
                  <a:pt x="0" y="9525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698875" y="3886200"/>
            <a:ext cx="311150" cy="238125"/>
          </a:xfrm>
          <a:custGeom>
            <a:avLst/>
            <a:gdLst/>
            <a:ahLst/>
            <a:cxnLst/>
            <a:rect l="l" t="t" r="r" b="b"/>
            <a:pathLst>
              <a:path w="311150" h="238125">
                <a:moveTo>
                  <a:pt x="0" y="0"/>
                </a:moveTo>
                <a:lnTo>
                  <a:pt x="6350" y="9525"/>
                </a:lnTo>
                <a:lnTo>
                  <a:pt x="92075" y="0"/>
                </a:lnTo>
                <a:lnTo>
                  <a:pt x="120650" y="28575"/>
                </a:lnTo>
                <a:lnTo>
                  <a:pt x="120650" y="66675"/>
                </a:lnTo>
                <a:lnTo>
                  <a:pt x="139700" y="95250"/>
                </a:lnTo>
                <a:lnTo>
                  <a:pt x="168275" y="95250"/>
                </a:lnTo>
                <a:lnTo>
                  <a:pt x="177800" y="114300"/>
                </a:lnTo>
                <a:lnTo>
                  <a:pt x="196850" y="85725"/>
                </a:lnTo>
                <a:lnTo>
                  <a:pt x="254000" y="57150"/>
                </a:lnTo>
                <a:lnTo>
                  <a:pt x="234950" y="85725"/>
                </a:lnTo>
                <a:lnTo>
                  <a:pt x="311150" y="104775"/>
                </a:lnTo>
                <a:lnTo>
                  <a:pt x="273050" y="133350"/>
                </a:lnTo>
                <a:lnTo>
                  <a:pt x="234950" y="123825"/>
                </a:lnTo>
                <a:lnTo>
                  <a:pt x="244475" y="104775"/>
                </a:lnTo>
                <a:lnTo>
                  <a:pt x="206375" y="114300"/>
                </a:lnTo>
                <a:lnTo>
                  <a:pt x="187325" y="152400"/>
                </a:lnTo>
                <a:lnTo>
                  <a:pt x="168275" y="152400"/>
                </a:lnTo>
                <a:lnTo>
                  <a:pt x="158750" y="171450"/>
                </a:lnTo>
                <a:lnTo>
                  <a:pt x="187325" y="200025"/>
                </a:lnTo>
                <a:lnTo>
                  <a:pt x="168275" y="238125"/>
                </a:lnTo>
                <a:lnTo>
                  <a:pt x="149225" y="228600"/>
                </a:lnTo>
                <a:lnTo>
                  <a:pt x="130175" y="228600"/>
                </a:lnTo>
              </a:path>
            </a:pathLst>
          </a:custGeom>
          <a:ln w="9524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29200" y="3886200"/>
            <a:ext cx="4286250" cy="2381250"/>
          </a:xfrm>
          <a:custGeom>
            <a:avLst/>
            <a:gdLst/>
            <a:ahLst/>
            <a:cxnLst/>
            <a:rect l="l" t="t" r="r" b="b"/>
            <a:pathLst>
              <a:path w="4286250" h="2381250">
                <a:moveTo>
                  <a:pt x="0" y="0"/>
                </a:moveTo>
                <a:lnTo>
                  <a:pt x="4286250" y="0"/>
                </a:lnTo>
                <a:lnTo>
                  <a:pt x="4286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315075" y="3886200"/>
            <a:ext cx="2438400" cy="2381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029200" y="3886200"/>
            <a:ext cx="1285875" cy="23812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753475" y="3886200"/>
            <a:ext cx="561975" cy="23812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962900" y="407670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295275" y="11430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42900" y="57150"/>
                </a:lnTo>
                <a:lnTo>
                  <a:pt x="295275" y="66675"/>
                </a:lnTo>
                <a:lnTo>
                  <a:pt x="295275" y="114300"/>
                </a:lnTo>
                <a:close/>
              </a:path>
              <a:path w="390525" h="304800">
                <a:moveTo>
                  <a:pt x="228600" y="47625"/>
                </a:move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close/>
              </a:path>
              <a:path w="390525" h="304800">
                <a:moveTo>
                  <a:pt x="342900" y="57150"/>
                </a:move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342900" y="57150"/>
                </a:lnTo>
                <a:close/>
              </a:path>
              <a:path w="390525" h="304800">
                <a:moveTo>
                  <a:pt x="85725" y="304800"/>
                </a:move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lnTo>
                  <a:pt x="38100" y="114300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962900" y="407670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9525" y="9525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295275" y="66675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715250" y="447675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95250" y="104775"/>
                </a:move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715250" y="447675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0" y="57150"/>
                </a:move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853112" y="3881437"/>
            <a:ext cx="1905000" cy="2343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201025" y="390525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263525" y="28575"/>
                </a:move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41300" y="19050"/>
                </a:lnTo>
                <a:lnTo>
                  <a:pt x="263525" y="28575"/>
                </a:lnTo>
                <a:close/>
              </a:path>
              <a:path w="285750" h="142875">
                <a:moveTo>
                  <a:pt x="241300" y="19050"/>
                </a:moveTo>
                <a:lnTo>
                  <a:pt x="161925" y="19050"/>
                </a:lnTo>
                <a:lnTo>
                  <a:pt x="219075" y="9525"/>
                </a:lnTo>
                <a:lnTo>
                  <a:pt x="241300" y="19050"/>
                </a:lnTo>
                <a:close/>
              </a:path>
              <a:path w="285750" h="142875">
                <a:moveTo>
                  <a:pt x="114300" y="123825"/>
                </a:move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lnTo>
                  <a:pt x="47625" y="19050"/>
                </a:lnTo>
                <a:lnTo>
                  <a:pt x="104775" y="28575"/>
                </a:lnTo>
                <a:lnTo>
                  <a:pt x="263525" y="2857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close/>
              </a:path>
              <a:path w="285750" h="142875">
                <a:moveTo>
                  <a:pt x="114300" y="142875"/>
                </a:move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114300" y="123825"/>
                </a:lnTo>
                <a:lnTo>
                  <a:pt x="114300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201025" y="390525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38100" y="38100"/>
                </a:moveTo>
                <a:lnTo>
                  <a:pt x="47625" y="19050"/>
                </a:ln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19075" y="952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lnTo>
                  <a:pt x="114300" y="142875"/>
                </a:ln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086850" y="481012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33350" y="19050"/>
                </a:moveTo>
                <a:lnTo>
                  <a:pt x="104775" y="19050"/>
                </a:lnTo>
                <a:lnTo>
                  <a:pt x="114300" y="0"/>
                </a:lnTo>
                <a:lnTo>
                  <a:pt x="133350" y="19050"/>
                </a:lnTo>
                <a:close/>
              </a:path>
              <a:path w="142875" h="114300">
                <a:moveTo>
                  <a:pt x="28575" y="114300"/>
                </a:moveTo>
                <a:lnTo>
                  <a:pt x="19050" y="95250"/>
                </a:ln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33350" y="1905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086850" y="481012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9525" y="66675"/>
                </a:move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14300" y="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lnTo>
                  <a:pt x="19050" y="95250"/>
                </a:lnTo>
                <a:lnTo>
                  <a:pt x="95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905875" y="3886200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257175" y="85725"/>
                </a:move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  <a:lnTo>
                  <a:pt x="409575" y="0"/>
                </a:lnTo>
                <a:lnTo>
                  <a:pt x="409575" y="26193"/>
                </a:ln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905875" y="3886200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409575" y="26193"/>
                </a:move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962900" y="412432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29911" y="257175"/>
                </a:move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lnTo>
                  <a:pt x="419100" y="38100"/>
                </a:lnTo>
                <a:lnTo>
                  <a:pt x="457200" y="57150"/>
                </a:lnTo>
                <a:lnTo>
                  <a:pt x="444500" y="76200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9911" y="257175"/>
                </a:lnTo>
                <a:close/>
              </a:path>
              <a:path w="457200" h="428625">
                <a:moveTo>
                  <a:pt x="438150" y="85725"/>
                </a:moveTo>
                <a:lnTo>
                  <a:pt x="361950" y="76200"/>
                </a:lnTo>
                <a:lnTo>
                  <a:pt x="444500" y="76200"/>
                </a:lnTo>
                <a:lnTo>
                  <a:pt x="438150" y="85725"/>
                </a:lnTo>
                <a:close/>
              </a:path>
              <a:path w="457200" h="428625">
                <a:moveTo>
                  <a:pt x="19050" y="381000"/>
                </a:move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329911" y="25717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65339" y="371475"/>
                </a:lnTo>
                <a:lnTo>
                  <a:pt x="152400" y="371475"/>
                </a:lnTo>
                <a:lnTo>
                  <a:pt x="19050" y="381000"/>
                </a:lnTo>
                <a:close/>
              </a:path>
              <a:path w="457200" h="428625">
                <a:moveTo>
                  <a:pt x="200025" y="428625"/>
                </a:moveTo>
                <a:lnTo>
                  <a:pt x="152400" y="371475"/>
                </a:lnTo>
                <a:lnTo>
                  <a:pt x="265339" y="371475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962900" y="412432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90525" y="0"/>
                </a:moveTo>
                <a:lnTo>
                  <a:pt x="419100" y="38100"/>
                </a:lnTo>
                <a:lnTo>
                  <a:pt x="457200" y="57150"/>
                </a:lnTo>
                <a:lnTo>
                  <a:pt x="438150" y="85725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lnTo>
                  <a:pt x="152400" y="371475"/>
                </a:lnTo>
                <a:lnTo>
                  <a:pt x="19050" y="381000"/>
                </a:ln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953500" y="464820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04775" y="409575"/>
                </a:move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90500" y="7620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97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74295" y="333375"/>
                </a:lnTo>
                <a:lnTo>
                  <a:pt x="28575" y="333375"/>
                </a:lnTo>
                <a:lnTo>
                  <a:pt x="28575" y="352425"/>
                </a:lnTo>
                <a:lnTo>
                  <a:pt x="81915" y="3524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close/>
              </a:path>
              <a:path w="219075" h="409575">
                <a:moveTo>
                  <a:pt x="190500" y="76200"/>
                </a:moveTo>
                <a:lnTo>
                  <a:pt x="95250" y="76200"/>
                </a:lnTo>
                <a:lnTo>
                  <a:pt x="180975" y="57150"/>
                </a:lnTo>
                <a:lnTo>
                  <a:pt x="190500" y="76200"/>
                </a:lnTo>
                <a:close/>
              </a:path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139700" y="19050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953500" y="464820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28575" y="35242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80975" y="5715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143875" y="399097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19050" y="133350"/>
                </a:move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close/>
              </a:path>
              <a:path w="200025" h="142875">
                <a:moveTo>
                  <a:pt x="123825" y="142875"/>
                </a:move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143875" y="399097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95250" y="28575"/>
                </a:move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9525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38200" y="1647824"/>
            <a:ext cx="247650" cy="466725"/>
          </a:xfrm>
          <a:custGeom>
            <a:avLst/>
            <a:gdLst/>
            <a:ahLst/>
            <a:cxnLst/>
            <a:rect l="l" t="t" r="r" b="b"/>
            <a:pathLst>
              <a:path w="247650" h="466725">
                <a:moveTo>
                  <a:pt x="209550" y="466725"/>
                </a:moveTo>
                <a:lnTo>
                  <a:pt x="38100" y="466725"/>
                </a:lnTo>
                <a:lnTo>
                  <a:pt x="21431" y="464343"/>
                </a:lnTo>
                <a:lnTo>
                  <a:pt x="9524" y="457200"/>
                </a:lnTo>
                <a:lnTo>
                  <a:pt x="2381" y="445293"/>
                </a:lnTo>
                <a:lnTo>
                  <a:pt x="0" y="428625"/>
                </a:lnTo>
                <a:lnTo>
                  <a:pt x="0" y="0"/>
                </a:lnTo>
                <a:lnTo>
                  <a:pt x="0" y="419100"/>
                </a:lnTo>
                <a:lnTo>
                  <a:pt x="2381" y="435768"/>
                </a:lnTo>
                <a:lnTo>
                  <a:pt x="9525" y="447675"/>
                </a:lnTo>
                <a:lnTo>
                  <a:pt x="21431" y="454818"/>
                </a:lnTo>
                <a:lnTo>
                  <a:pt x="38100" y="457200"/>
                </a:lnTo>
                <a:lnTo>
                  <a:pt x="238125" y="457200"/>
                </a:lnTo>
                <a:lnTo>
                  <a:pt x="226218" y="464343"/>
                </a:lnTo>
                <a:lnTo>
                  <a:pt x="209550" y="466725"/>
                </a:lnTo>
                <a:close/>
              </a:path>
              <a:path w="247650" h="466725">
                <a:moveTo>
                  <a:pt x="238125" y="457200"/>
                </a:moveTo>
                <a:lnTo>
                  <a:pt x="209550" y="457200"/>
                </a:lnTo>
                <a:lnTo>
                  <a:pt x="226218" y="454818"/>
                </a:lnTo>
                <a:lnTo>
                  <a:pt x="238125" y="447675"/>
                </a:lnTo>
                <a:lnTo>
                  <a:pt x="245268" y="435768"/>
                </a:lnTo>
                <a:lnTo>
                  <a:pt x="247650" y="419100"/>
                </a:lnTo>
                <a:lnTo>
                  <a:pt x="247650" y="428625"/>
                </a:lnTo>
                <a:lnTo>
                  <a:pt x="245268" y="445293"/>
                </a:lnTo>
                <a:lnTo>
                  <a:pt x="238125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38200" y="1600200"/>
            <a:ext cx="247650" cy="252729"/>
          </a:xfrm>
          <a:custGeom>
            <a:avLst/>
            <a:gdLst/>
            <a:ahLst/>
            <a:cxnLst/>
            <a:rect l="l" t="t" r="r" b="b"/>
            <a:pathLst>
              <a:path w="247650" h="252730">
                <a:moveTo>
                  <a:pt x="247650" y="252412"/>
                </a:moveTo>
                <a:lnTo>
                  <a:pt x="0" y="252412"/>
                </a:lnTo>
                <a:lnTo>
                  <a:pt x="0" y="38100"/>
                </a:lnTo>
                <a:lnTo>
                  <a:pt x="2381" y="21431"/>
                </a:lnTo>
                <a:lnTo>
                  <a:pt x="9524" y="9524"/>
                </a:lnTo>
                <a:lnTo>
                  <a:pt x="21431" y="2381"/>
                </a:lnTo>
                <a:lnTo>
                  <a:pt x="38100" y="0"/>
                </a:lnTo>
                <a:lnTo>
                  <a:pt x="209550" y="0"/>
                </a:lnTo>
                <a:lnTo>
                  <a:pt x="226218" y="2381"/>
                </a:lnTo>
                <a:lnTo>
                  <a:pt x="238125" y="9524"/>
                </a:lnTo>
                <a:lnTo>
                  <a:pt x="245268" y="21431"/>
                </a:lnTo>
                <a:lnTo>
                  <a:pt x="247650" y="38100"/>
                </a:lnTo>
                <a:lnTo>
                  <a:pt x="247650" y="252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38200" y="1852612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 h="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38200" y="1857375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209550" y="247650"/>
                </a:moveTo>
                <a:lnTo>
                  <a:pt x="38100" y="247650"/>
                </a:lnTo>
                <a:lnTo>
                  <a:pt x="21431" y="245268"/>
                </a:lnTo>
                <a:lnTo>
                  <a:pt x="9524" y="238125"/>
                </a:lnTo>
                <a:lnTo>
                  <a:pt x="2381" y="226218"/>
                </a:lnTo>
                <a:lnTo>
                  <a:pt x="0" y="209550"/>
                </a:lnTo>
                <a:lnTo>
                  <a:pt x="0" y="0"/>
                </a:lnTo>
                <a:lnTo>
                  <a:pt x="247650" y="0"/>
                </a:lnTo>
                <a:lnTo>
                  <a:pt x="247650" y="209550"/>
                </a:lnTo>
                <a:lnTo>
                  <a:pt x="245268" y="226218"/>
                </a:lnTo>
                <a:lnTo>
                  <a:pt x="238125" y="238125"/>
                </a:lnTo>
                <a:lnTo>
                  <a:pt x="226218" y="245268"/>
                </a:lnTo>
                <a:lnTo>
                  <a:pt x="209550" y="247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 txBox="1"/>
          <p:nvPr/>
        </p:nvSpPr>
        <p:spPr>
          <a:xfrm>
            <a:off x="896937" y="1609725"/>
            <a:ext cx="140335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">
              <a:lnSpc>
                <a:spcPct val="100000"/>
              </a:lnSpc>
            </a:pPr>
            <a:r>
              <a:rPr dirty="0" sz="1350">
                <a:latin typeface="Monaco"/>
                <a:cs typeface="Monaco"/>
              </a:rPr>
              <a:t>+</a:t>
            </a:r>
            <a:endParaRPr sz="135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500">
                <a:latin typeface="Monaco"/>
                <a:cs typeface="Monaco"/>
              </a:rPr>
              <a:t>-</a:t>
            </a:r>
            <a:endParaRPr sz="1500">
              <a:latin typeface="Monaco"/>
              <a:cs typeface="Monaco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4486275" y="352425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1805" y="231712"/>
                </a:moveTo>
                <a:lnTo>
                  <a:pt x="871" y="228577"/>
                </a:lnTo>
                <a:lnTo>
                  <a:pt x="0" y="2190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7"/>
                </a:lnTo>
                <a:lnTo>
                  <a:pt x="0" y="47624"/>
                </a:lnTo>
                <a:lnTo>
                  <a:pt x="0" y="219074"/>
                </a:lnTo>
                <a:lnTo>
                  <a:pt x="1805" y="231712"/>
                </a:lnTo>
                <a:close/>
              </a:path>
              <a:path w="447675" h="266700">
                <a:moveTo>
                  <a:pt x="34989" y="1804"/>
                </a:moveTo>
                <a:lnTo>
                  <a:pt x="38122" y="871"/>
                </a:lnTo>
                <a:lnTo>
                  <a:pt x="47623" y="0"/>
                </a:lnTo>
                <a:lnTo>
                  <a:pt x="34989" y="1804"/>
                </a:lnTo>
                <a:close/>
              </a:path>
              <a:path w="447675" h="266700">
                <a:moveTo>
                  <a:pt x="400050" y="266699"/>
                </a:moveTo>
                <a:lnTo>
                  <a:pt x="47623" y="266699"/>
                </a:lnTo>
                <a:lnTo>
                  <a:pt x="38122" y="265827"/>
                </a:lnTo>
                <a:lnTo>
                  <a:pt x="34989" y="264894"/>
                </a:lnTo>
                <a:lnTo>
                  <a:pt x="47625" y="266699"/>
                </a:lnTo>
                <a:lnTo>
                  <a:pt x="400050" y="266699"/>
                </a:lnTo>
                <a:close/>
              </a:path>
              <a:path w="447675" h="266700">
                <a:moveTo>
                  <a:pt x="412684" y="1804"/>
                </a:moveTo>
                <a:lnTo>
                  <a:pt x="400052" y="0"/>
                </a:lnTo>
                <a:lnTo>
                  <a:pt x="409552" y="871"/>
                </a:lnTo>
                <a:lnTo>
                  <a:pt x="412684" y="1804"/>
                </a:lnTo>
                <a:close/>
              </a:path>
              <a:path w="447675" h="266700">
                <a:moveTo>
                  <a:pt x="447674" y="47621"/>
                </a:moveTo>
                <a:lnTo>
                  <a:pt x="445870" y="34991"/>
                </a:lnTo>
                <a:lnTo>
                  <a:pt x="446803" y="38122"/>
                </a:lnTo>
                <a:lnTo>
                  <a:pt x="447674" y="47621"/>
                </a:lnTo>
                <a:close/>
              </a:path>
              <a:path w="447675" h="266700">
                <a:moveTo>
                  <a:pt x="445870" y="231707"/>
                </a:moveTo>
                <a:lnTo>
                  <a:pt x="447674" y="219077"/>
                </a:lnTo>
                <a:lnTo>
                  <a:pt x="446803" y="228577"/>
                </a:lnTo>
                <a:lnTo>
                  <a:pt x="445870" y="231707"/>
                </a:lnTo>
                <a:close/>
              </a:path>
              <a:path w="447675" h="266700">
                <a:moveTo>
                  <a:pt x="400051" y="266699"/>
                </a:moveTo>
                <a:lnTo>
                  <a:pt x="412684" y="264894"/>
                </a:lnTo>
                <a:lnTo>
                  <a:pt x="409552" y="265827"/>
                </a:lnTo>
                <a:lnTo>
                  <a:pt x="400051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486275" y="352425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400050" y="266700"/>
                </a:moveTo>
                <a:lnTo>
                  <a:pt x="47625" y="266700"/>
                </a:lnTo>
                <a:lnTo>
                  <a:pt x="38122" y="265828"/>
                </a:lnTo>
                <a:lnTo>
                  <a:pt x="3486" y="237357"/>
                </a:lnTo>
                <a:lnTo>
                  <a:pt x="0" y="2190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400050" y="0"/>
                </a:lnTo>
                <a:lnTo>
                  <a:pt x="439828" y="21284"/>
                </a:lnTo>
                <a:lnTo>
                  <a:pt x="447675" y="47625"/>
                </a:lnTo>
                <a:lnTo>
                  <a:pt x="447675" y="219075"/>
                </a:lnTo>
                <a:lnTo>
                  <a:pt x="426389" y="258853"/>
                </a:lnTo>
                <a:lnTo>
                  <a:pt x="400050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 txBox="1"/>
          <p:nvPr/>
        </p:nvSpPr>
        <p:spPr>
          <a:xfrm>
            <a:off x="4548286" y="3571875"/>
            <a:ext cx="32258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2009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686675" y="1600200"/>
            <a:ext cx="1533525" cy="419100"/>
          </a:xfrm>
          <a:custGeom>
            <a:avLst/>
            <a:gdLst/>
            <a:ahLst/>
            <a:cxnLst/>
            <a:rect l="l" t="t" r="r" b="b"/>
            <a:pathLst>
              <a:path w="1533525" h="419100">
                <a:moveTo>
                  <a:pt x="1805" y="384113"/>
                </a:moveTo>
                <a:lnTo>
                  <a:pt x="871" y="380977"/>
                </a:lnTo>
                <a:lnTo>
                  <a:pt x="0" y="3714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5"/>
                </a:lnTo>
                <a:lnTo>
                  <a:pt x="0" y="47624"/>
                </a:lnTo>
                <a:lnTo>
                  <a:pt x="0" y="371474"/>
                </a:lnTo>
                <a:lnTo>
                  <a:pt x="1805" y="384113"/>
                </a:lnTo>
                <a:close/>
              </a:path>
              <a:path w="1533525" h="419100">
                <a:moveTo>
                  <a:pt x="34990" y="1804"/>
                </a:moveTo>
                <a:lnTo>
                  <a:pt x="38122" y="871"/>
                </a:lnTo>
                <a:lnTo>
                  <a:pt x="47622" y="0"/>
                </a:lnTo>
                <a:lnTo>
                  <a:pt x="34990" y="1804"/>
                </a:lnTo>
                <a:close/>
              </a:path>
              <a:path w="1533525" h="419100">
                <a:moveTo>
                  <a:pt x="1485900" y="419099"/>
                </a:moveTo>
                <a:lnTo>
                  <a:pt x="47623" y="419099"/>
                </a:lnTo>
                <a:lnTo>
                  <a:pt x="38122" y="418227"/>
                </a:lnTo>
                <a:lnTo>
                  <a:pt x="34988" y="417294"/>
                </a:lnTo>
                <a:lnTo>
                  <a:pt x="47625" y="419099"/>
                </a:lnTo>
                <a:lnTo>
                  <a:pt x="1485900" y="419099"/>
                </a:lnTo>
                <a:close/>
              </a:path>
              <a:path w="1533525" h="419100">
                <a:moveTo>
                  <a:pt x="1498533" y="1804"/>
                </a:moveTo>
                <a:lnTo>
                  <a:pt x="1485904" y="0"/>
                </a:lnTo>
                <a:lnTo>
                  <a:pt x="1495402" y="871"/>
                </a:lnTo>
                <a:lnTo>
                  <a:pt x="1498533" y="1804"/>
                </a:lnTo>
                <a:close/>
              </a:path>
              <a:path w="1533525" h="419100">
                <a:moveTo>
                  <a:pt x="1533524" y="47618"/>
                </a:moveTo>
                <a:lnTo>
                  <a:pt x="1531721" y="34995"/>
                </a:lnTo>
                <a:lnTo>
                  <a:pt x="1532652" y="38122"/>
                </a:lnTo>
                <a:lnTo>
                  <a:pt x="1533524" y="47618"/>
                </a:lnTo>
                <a:close/>
              </a:path>
              <a:path w="1533525" h="419100">
                <a:moveTo>
                  <a:pt x="1531720" y="384104"/>
                </a:moveTo>
                <a:lnTo>
                  <a:pt x="1533524" y="371479"/>
                </a:lnTo>
                <a:lnTo>
                  <a:pt x="1532652" y="380977"/>
                </a:lnTo>
                <a:lnTo>
                  <a:pt x="1531720" y="384104"/>
                </a:lnTo>
                <a:close/>
              </a:path>
              <a:path w="1533525" h="419100">
                <a:moveTo>
                  <a:pt x="1485901" y="419099"/>
                </a:moveTo>
                <a:lnTo>
                  <a:pt x="1498535" y="417294"/>
                </a:lnTo>
                <a:lnTo>
                  <a:pt x="1495402" y="418227"/>
                </a:lnTo>
                <a:lnTo>
                  <a:pt x="1485901" y="419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686675" y="1600200"/>
            <a:ext cx="1533525" cy="419100"/>
          </a:xfrm>
          <a:custGeom>
            <a:avLst/>
            <a:gdLst/>
            <a:ahLst/>
            <a:cxnLst/>
            <a:rect l="l" t="t" r="r" b="b"/>
            <a:pathLst>
              <a:path w="1533525" h="419100">
                <a:moveTo>
                  <a:pt x="1485900" y="419100"/>
                </a:moveTo>
                <a:lnTo>
                  <a:pt x="47625" y="419100"/>
                </a:lnTo>
                <a:lnTo>
                  <a:pt x="38122" y="418228"/>
                </a:lnTo>
                <a:lnTo>
                  <a:pt x="3486" y="389757"/>
                </a:lnTo>
                <a:lnTo>
                  <a:pt x="0" y="3714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1485900" y="0"/>
                </a:lnTo>
                <a:lnTo>
                  <a:pt x="1525677" y="21284"/>
                </a:lnTo>
                <a:lnTo>
                  <a:pt x="1533525" y="47625"/>
                </a:lnTo>
                <a:lnTo>
                  <a:pt x="1533525" y="371475"/>
                </a:lnTo>
                <a:lnTo>
                  <a:pt x="1512239" y="411253"/>
                </a:lnTo>
                <a:lnTo>
                  <a:pt x="1485900" y="419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 txBox="1"/>
          <p:nvPr/>
        </p:nvSpPr>
        <p:spPr>
          <a:xfrm>
            <a:off x="7752556" y="1647825"/>
            <a:ext cx="1404620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30"/>
              </a:lnSpc>
            </a:pPr>
            <a:r>
              <a:rPr dirty="0" sz="1050">
                <a:latin typeface="Arial"/>
                <a:cs typeface="Arial"/>
              </a:rPr>
              <a:t>Hover over a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nation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30"/>
              </a:lnSpc>
            </a:pPr>
            <a:r>
              <a:rPr dirty="0" sz="1050">
                <a:latin typeface="Arial"/>
                <a:cs typeface="Arial"/>
              </a:rPr>
              <a:t>for Gender Parity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Index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8772525" y="352425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1805" y="231711"/>
                </a:moveTo>
                <a:lnTo>
                  <a:pt x="871" y="228577"/>
                </a:lnTo>
                <a:lnTo>
                  <a:pt x="0" y="2190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7"/>
                </a:lnTo>
                <a:lnTo>
                  <a:pt x="0" y="47624"/>
                </a:lnTo>
                <a:lnTo>
                  <a:pt x="0" y="219074"/>
                </a:lnTo>
                <a:lnTo>
                  <a:pt x="1805" y="231711"/>
                </a:lnTo>
                <a:close/>
              </a:path>
              <a:path w="447675" h="266700">
                <a:moveTo>
                  <a:pt x="34989" y="1804"/>
                </a:moveTo>
                <a:lnTo>
                  <a:pt x="38122" y="871"/>
                </a:lnTo>
                <a:lnTo>
                  <a:pt x="47623" y="0"/>
                </a:lnTo>
                <a:lnTo>
                  <a:pt x="34989" y="1804"/>
                </a:lnTo>
                <a:close/>
              </a:path>
              <a:path w="447675" h="266700">
                <a:moveTo>
                  <a:pt x="400050" y="266699"/>
                </a:moveTo>
                <a:lnTo>
                  <a:pt x="47623" y="266699"/>
                </a:lnTo>
                <a:lnTo>
                  <a:pt x="38122" y="265827"/>
                </a:lnTo>
                <a:lnTo>
                  <a:pt x="34989" y="264894"/>
                </a:lnTo>
                <a:lnTo>
                  <a:pt x="47625" y="266699"/>
                </a:lnTo>
                <a:lnTo>
                  <a:pt x="400050" y="266699"/>
                </a:lnTo>
                <a:close/>
              </a:path>
              <a:path w="447675" h="266700">
                <a:moveTo>
                  <a:pt x="412684" y="1804"/>
                </a:moveTo>
                <a:lnTo>
                  <a:pt x="400052" y="0"/>
                </a:lnTo>
                <a:lnTo>
                  <a:pt x="409552" y="871"/>
                </a:lnTo>
                <a:lnTo>
                  <a:pt x="412684" y="1804"/>
                </a:lnTo>
                <a:close/>
              </a:path>
              <a:path w="447675" h="266700">
                <a:moveTo>
                  <a:pt x="447674" y="47619"/>
                </a:moveTo>
                <a:lnTo>
                  <a:pt x="445871" y="34994"/>
                </a:lnTo>
                <a:lnTo>
                  <a:pt x="446802" y="38122"/>
                </a:lnTo>
                <a:lnTo>
                  <a:pt x="447674" y="47619"/>
                </a:lnTo>
                <a:close/>
              </a:path>
              <a:path w="447675" h="266700">
                <a:moveTo>
                  <a:pt x="445870" y="231704"/>
                </a:moveTo>
                <a:lnTo>
                  <a:pt x="447674" y="219079"/>
                </a:lnTo>
                <a:lnTo>
                  <a:pt x="446802" y="228577"/>
                </a:lnTo>
                <a:lnTo>
                  <a:pt x="445870" y="231704"/>
                </a:lnTo>
                <a:close/>
              </a:path>
              <a:path w="447675" h="266700">
                <a:moveTo>
                  <a:pt x="400051" y="266699"/>
                </a:moveTo>
                <a:lnTo>
                  <a:pt x="412684" y="264894"/>
                </a:lnTo>
                <a:lnTo>
                  <a:pt x="409552" y="265827"/>
                </a:lnTo>
                <a:lnTo>
                  <a:pt x="400051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772525" y="352425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400050" y="266700"/>
                </a:moveTo>
                <a:lnTo>
                  <a:pt x="47625" y="266700"/>
                </a:lnTo>
                <a:lnTo>
                  <a:pt x="38122" y="265828"/>
                </a:lnTo>
                <a:lnTo>
                  <a:pt x="3487" y="237357"/>
                </a:lnTo>
                <a:lnTo>
                  <a:pt x="0" y="2190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400050" y="0"/>
                </a:lnTo>
                <a:lnTo>
                  <a:pt x="439827" y="21284"/>
                </a:lnTo>
                <a:lnTo>
                  <a:pt x="447675" y="47625"/>
                </a:lnTo>
                <a:lnTo>
                  <a:pt x="447675" y="219075"/>
                </a:lnTo>
                <a:lnTo>
                  <a:pt x="426389" y="258853"/>
                </a:lnTo>
                <a:lnTo>
                  <a:pt x="400050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 txBox="1"/>
          <p:nvPr/>
        </p:nvSpPr>
        <p:spPr>
          <a:xfrm>
            <a:off x="8834536" y="3571875"/>
            <a:ext cx="32258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2010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4495800" y="5905500"/>
            <a:ext cx="438150" cy="266700"/>
          </a:xfrm>
          <a:custGeom>
            <a:avLst/>
            <a:gdLst/>
            <a:ahLst/>
            <a:cxnLst/>
            <a:rect l="l" t="t" r="r" b="b"/>
            <a:pathLst>
              <a:path w="438150" h="266700">
                <a:moveTo>
                  <a:pt x="1805" y="231710"/>
                </a:moveTo>
                <a:lnTo>
                  <a:pt x="871" y="228577"/>
                </a:lnTo>
                <a:lnTo>
                  <a:pt x="0" y="2190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8"/>
                </a:lnTo>
                <a:lnTo>
                  <a:pt x="0" y="47624"/>
                </a:lnTo>
                <a:lnTo>
                  <a:pt x="0" y="219074"/>
                </a:lnTo>
                <a:lnTo>
                  <a:pt x="1805" y="231710"/>
                </a:lnTo>
                <a:close/>
              </a:path>
              <a:path w="438150" h="266700">
                <a:moveTo>
                  <a:pt x="34988" y="1805"/>
                </a:moveTo>
                <a:lnTo>
                  <a:pt x="38122" y="871"/>
                </a:lnTo>
                <a:lnTo>
                  <a:pt x="47624" y="0"/>
                </a:lnTo>
                <a:lnTo>
                  <a:pt x="34988" y="1805"/>
                </a:lnTo>
                <a:close/>
              </a:path>
              <a:path w="438150" h="266700">
                <a:moveTo>
                  <a:pt x="390525" y="266699"/>
                </a:moveTo>
                <a:lnTo>
                  <a:pt x="47624" y="266699"/>
                </a:lnTo>
                <a:lnTo>
                  <a:pt x="38122" y="265827"/>
                </a:lnTo>
                <a:lnTo>
                  <a:pt x="34990" y="264895"/>
                </a:lnTo>
                <a:lnTo>
                  <a:pt x="47625" y="266699"/>
                </a:lnTo>
                <a:lnTo>
                  <a:pt x="390525" y="266699"/>
                </a:lnTo>
                <a:close/>
              </a:path>
              <a:path w="438150" h="266700">
                <a:moveTo>
                  <a:pt x="403160" y="1804"/>
                </a:moveTo>
                <a:lnTo>
                  <a:pt x="390526" y="0"/>
                </a:lnTo>
                <a:lnTo>
                  <a:pt x="400027" y="871"/>
                </a:lnTo>
                <a:lnTo>
                  <a:pt x="403160" y="1804"/>
                </a:lnTo>
                <a:close/>
              </a:path>
              <a:path w="438150" h="266700">
                <a:moveTo>
                  <a:pt x="438149" y="47621"/>
                </a:moveTo>
                <a:lnTo>
                  <a:pt x="436345" y="34992"/>
                </a:lnTo>
                <a:lnTo>
                  <a:pt x="437278" y="38122"/>
                </a:lnTo>
                <a:lnTo>
                  <a:pt x="438149" y="47621"/>
                </a:lnTo>
                <a:close/>
              </a:path>
              <a:path w="438150" h="266700">
                <a:moveTo>
                  <a:pt x="436345" y="231707"/>
                </a:moveTo>
                <a:lnTo>
                  <a:pt x="438149" y="219077"/>
                </a:lnTo>
                <a:lnTo>
                  <a:pt x="437278" y="228577"/>
                </a:lnTo>
                <a:lnTo>
                  <a:pt x="436345" y="231707"/>
                </a:lnTo>
                <a:close/>
              </a:path>
              <a:path w="438150" h="266700">
                <a:moveTo>
                  <a:pt x="390525" y="266699"/>
                </a:moveTo>
                <a:lnTo>
                  <a:pt x="403158" y="264895"/>
                </a:lnTo>
                <a:lnTo>
                  <a:pt x="400027" y="265827"/>
                </a:lnTo>
                <a:lnTo>
                  <a:pt x="390525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495800" y="5905500"/>
            <a:ext cx="438150" cy="266700"/>
          </a:xfrm>
          <a:custGeom>
            <a:avLst/>
            <a:gdLst/>
            <a:ahLst/>
            <a:cxnLst/>
            <a:rect l="l" t="t" r="r" b="b"/>
            <a:pathLst>
              <a:path w="438150" h="266700">
                <a:moveTo>
                  <a:pt x="390525" y="266700"/>
                </a:moveTo>
                <a:lnTo>
                  <a:pt x="47625" y="266700"/>
                </a:lnTo>
                <a:lnTo>
                  <a:pt x="38122" y="265828"/>
                </a:lnTo>
                <a:lnTo>
                  <a:pt x="3487" y="237357"/>
                </a:lnTo>
                <a:lnTo>
                  <a:pt x="0" y="2190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390525" y="0"/>
                </a:lnTo>
                <a:lnTo>
                  <a:pt x="430303" y="21284"/>
                </a:lnTo>
                <a:lnTo>
                  <a:pt x="438150" y="47625"/>
                </a:lnTo>
                <a:lnTo>
                  <a:pt x="438150" y="219075"/>
                </a:lnTo>
                <a:lnTo>
                  <a:pt x="416864" y="258853"/>
                </a:lnTo>
                <a:lnTo>
                  <a:pt x="390525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 txBox="1"/>
          <p:nvPr/>
        </p:nvSpPr>
        <p:spPr>
          <a:xfrm>
            <a:off x="4555728" y="5953125"/>
            <a:ext cx="31496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20</a:t>
            </a:r>
            <a:r>
              <a:rPr dirty="0" sz="1050" spc="-60" b="1">
                <a:latin typeface="Arial"/>
                <a:cs typeface="Arial"/>
              </a:rPr>
              <a:t>1</a:t>
            </a:r>
            <a:r>
              <a:rPr dirty="0" sz="1050" b="1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8772525" y="575310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1805" y="231711"/>
                </a:moveTo>
                <a:lnTo>
                  <a:pt x="871" y="228577"/>
                </a:lnTo>
                <a:lnTo>
                  <a:pt x="0" y="2190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7"/>
                </a:lnTo>
                <a:lnTo>
                  <a:pt x="0" y="47624"/>
                </a:lnTo>
                <a:lnTo>
                  <a:pt x="0" y="219074"/>
                </a:lnTo>
                <a:lnTo>
                  <a:pt x="1805" y="231711"/>
                </a:lnTo>
                <a:close/>
              </a:path>
              <a:path w="447675" h="266700">
                <a:moveTo>
                  <a:pt x="34988" y="1805"/>
                </a:moveTo>
                <a:lnTo>
                  <a:pt x="38122" y="871"/>
                </a:lnTo>
                <a:lnTo>
                  <a:pt x="47624" y="0"/>
                </a:lnTo>
                <a:lnTo>
                  <a:pt x="34988" y="1805"/>
                </a:lnTo>
                <a:close/>
              </a:path>
              <a:path w="447675" h="266700">
                <a:moveTo>
                  <a:pt x="400050" y="266699"/>
                </a:moveTo>
                <a:lnTo>
                  <a:pt x="47624" y="266699"/>
                </a:lnTo>
                <a:lnTo>
                  <a:pt x="38122" y="265827"/>
                </a:lnTo>
                <a:lnTo>
                  <a:pt x="34990" y="264895"/>
                </a:lnTo>
                <a:lnTo>
                  <a:pt x="47625" y="266699"/>
                </a:lnTo>
                <a:lnTo>
                  <a:pt x="400050" y="266699"/>
                </a:lnTo>
                <a:close/>
              </a:path>
              <a:path w="447675" h="266700">
                <a:moveTo>
                  <a:pt x="412685" y="1804"/>
                </a:moveTo>
                <a:lnTo>
                  <a:pt x="400051" y="0"/>
                </a:lnTo>
                <a:lnTo>
                  <a:pt x="409552" y="871"/>
                </a:lnTo>
                <a:lnTo>
                  <a:pt x="412685" y="1804"/>
                </a:lnTo>
                <a:close/>
              </a:path>
              <a:path w="447675" h="266700">
                <a:moveTo>
                  <a:pt x="447674" y="47619"/>
                </a:moveTo>
                <a:lnTo>
                  <a:pt x="445870" y="34994"/>
                </a:lnTo>
                <a:lnTo>
                  <a:pt x="446802" y="38122"/>
                </a:lnTo>
                <a:lnTo>
                  <a:pt x="447674" y="47619"/>
                </a:lnTo>
                <a:close/>
              </a:path>
              <a:path w="447675" h="266700">
                <a:moveTo>
                  <a:pt x="445871" y="231704"/>
                </a:moveTo>
                <a:lnTo>
                  <a:pt x="447674" y="219080"/>
                </a:lnTo>
                <a:lnTo>
                  <a:pt x="446802" y="228577"/>
                </a:lnTo>
                <a:lnTo>
                  <a:pt x="445871" y="231704"/>
                </a:lnTo>
                <a:close/>
              </a:path>
              <a:path w="447675" h="266700">
                <a:moveTo>
                  <a:pt x="400050" y="266699"/>
                </a:moveTo>
                <a:lnTo>
                  <a:pt x="412682" y="264895"/>
                </a:lnTo>
                <a:lnTo>
                  <a:pt x="409552" y="265827"/>
                </a:lnTo>
                <a:lnTo>
                  <a:pt x="400050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772525" y="575310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400050" y="266700"/>
                </a:moveTo>
                <a:lnTo>
                  <a:pt x="47625" y="266700"/>
                </a:lnTo>
                <a:lnTo>
                  <a:pt x="38122" y="265827"/>
                </a:lnTo>
                <a:lnTo>
                  <a:pt x="3487" y="237357"/>
                </a:lnTo>
                <a:lnTo>
                  <a:pt x="0" y="2190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400050" y="0"/>
                </a:lnTo>
                <a:lnTo>
                  <a:pt x="439827" y="21284"/>
                </a:lnTo>
                <a:lnTo>
                  <a:pt x="447675" y="47625"/>
                </a:lnTo>
                <a:lnTo>
                  <a:pt x="447675" y="219075"/>
                </a:lnTo>
                <a:lnTo>
                  <a:pt x="426389" y="258853"/>
                </a:lnTo>
                <a:lnTo>
                  <a:pt x="400050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 txBox="1"/>
          <p:nvPr/>
        </p:nvSpPr>
        <p:spPr>
          <a:xfrm>
            <a:off x="8834536" y="5800725"/>
            <a:ext cx="32258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2012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8905875" y="6115050"/>
            <a:ext cx="409575" cy="152400"/>
          </a:xfrm>
          <a:custGeom>
            <a:avLst/>
            <a:gdLst/>
            <a:ahLst/>
            <a:cxnLst/>
            <a:rect l="l" t="t" r="r" b="b"/>
            <a:pathLst>
              <a:path w="409575" h="152400">
                <a:moveTo>
                  <a:pt x="0" y="0"/>
                </a:moveTo>
                <a:lnTo>
                  <a:pt x="409575" y="0"/>
                </a:lnTo>
                <a:lnTo>
                  <a:pt x="4095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 txBox="1"/>
          <p:nvPr/>
        </p:nvSpPr>
        <p:spPr>
          <a:xfrm>
            <a:off x="8940800" y="6127750"/>
            <a:ext cx="339725" cy="133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10">
                <a:solidFill>
                  <a:srgbClr val="0078A8"/>
                </a:solidFill>
                <a:latin typeface="Helvetica Neue"/>
                <a:cs typeface="Helvetica Neue"/>
                <a:hlinkClick r:id="rId18"/>
              </a:rPr>
              <a:t>Leaﬂet</a:t>
            </a:r>
            <a:endParaRPr sz="800">
              <a:latin typeface="Helvetica Neue"/>
              <a:cs typeface="Helvetica Neue"/>
            </a:endParaRPr>
          </a:p>
        </p:txBody>
      </p:sp>
      <p:sp>
        <p:nvSpPr>
          <p:cNvPr id="175" name="object 17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79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825" y="42005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825" y="47625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53244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0250" y="1581264"/>
            <a:ext cx="8763635" cy="3939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437515">
              <a:lnSpc>
                <a:spcPct val="108300"/>
              </a:lnSpc>
            </a:pPr>
            <a:r>
              <a:rPr dirty="0" sz="2250" spc="-114">
                <a:solidFill>
                  <a:srgbClr val="C0392B"/>
                </a:solidFill>
                <a:latin typeface="Arial"/>
                <a:cs typeface="Arial"/>
              </a:rPr>
              <a:t>We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can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use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visualizations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existing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indicators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determine 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where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nations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are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falling</a:t>
            </a:r>
            <a:r>
              <a:rPr dirty="0" sz="2250" spc="-2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behind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Supplement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existing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indicators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from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instruments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5">
                <a:solidFill>
                  <a:srgbClr val="C0392B"/>
                </a:solidFill>
                <a:latin typeface="Arial"/>
                <a:cs typeface="Arial"/>
              </a:rPr>
              <a:t>that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allow 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us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identify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intervention</a:t>
            </a:r>
            <a:r>
              <a:rPr dirty="0" sz="2250" spc="-39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points</a:t>
            </a:r>
            <a:endParaRPr sz="2250">
              <a:latin typeface="Arial"/>
              <a:cs typeface="Arial"/>
            </a:endParaRPr>
          </a:p>
          <a:p>
            <a:pPr marL="393700" marR="4027170" indent="-381000">
              <a:lnSpc>
                <a:spcPct val="163900"/>
              </a:lnSpc>
            </a:pP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Can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we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use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alternative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29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sources?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administrative</a:t>
            </a:r>
            <a:r>
              <a:rPr dirty="0" sz="2250" spc="-1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records,</a:t>
            </a:r>
            <a:endParaRPr sz="2250">
              <a:latin typeface="Arial"/>
              <a:cs typeface="Arial"/>
            </a:endParaRPr>
          </a:p>
          <a:p>
            <a:pPr marL="393700" marR="6233160">
              <a:lnSpc>
                <a:spcPct val="163900"/>
              </a:lnSpc>
            </a:pP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cellphone</a:t>
            </a:r>
            <a:r>
              <a:rPr dirty="0" sz="2250" spc="-1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usage,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or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satellite</a:t>
            </a:r>
            <a:r>
              <a:rPr dirty="0" sz="2250" spc="-2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data.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9622" y="2213101"/>
            <a:ext cx="8159115" cy="108648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394585" marR="5080" indent="-2382520">
              <a:lnSpc>
                <a:spcPts val="4280"/>
              </a:lnSpc>
            </a:pPr>
            <a:r>
              <a:rPr dirty="0" sz="3600" spc="290"/>
              <a:t>Using</a:t>
            </a:r>
            <a:r>
              <a:rPr dirty="0" sz="3600" spc="-5"/>
              <a:t> </a:t>
            </a:r>
            <a:r>
              <a:rPr dirty="0" sz="3600" spc="254"/>
              <a:t>Satellite</a:t>
            </a:r>
            <a:r>
              <a:rPr dirty="0" sz="3600" spc="-5"/>
              <a:t> </a:t>
            </a:r>
            <a:r>
              <a:rPr dirty="0" sz="3600" spc="325"/>
              <a:t>imagery</a:t>
            </a:r>
            <a:r>
              <a:rPr dirty="0" sz="3600" spc="-5"/>
              <a:t> </a:t>
            </a:r>
            <a:r>
              <a:rPr dirty="0" sz="3600" spc="405"/>
              <a:t>as</a:t>
            </a:r>
            <a:r>
              <a:rPr dirty="0" sz="3600" spc="-5"/>
              <a:t> </a:t>
            </a:r>
            <a:r>
              <a:rPr dirty="0" sz="3600" spc="290"/>
              <a:t>proxies</a:t>
            </a:r>
            <a:r>
              <a:rPr dirty="0" sz="3600" spc="-5"/>
              <a:t> </a:t>
            </a:r>
            <a:r>
              <a:rPr dirty="0" sz="3600" spc="195"/>
              <a:t>for  </a:t>
            </a:r>
            <a:r>
              <a:rPr dirty="0" sz="3600" spc="-40"/>
              <a:t>MDG</a:t>
            </a:r>
            <a:r>
              <a:rPr dirty="0" sz="3600" spc="-105"/>
              <a:t> </a:t>
            </a:r>
            <a:r>
              <a:rPr dirty="0" sz="3600" spc="295"/>
              <a:t>Indicators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9736" y="3467100"/>
            <a:ext cx="8524875" cy="1503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00325">
              <a:lnSpc>
                <a:spcPct val="100000"/>
              </a:lnSpc>
            </a:pPr>
            <a:r>
              <a:rPr dirty="0" sz="2250" spc="110">
                <a:solidFill>
                  <a:srgbClr val="C0392B"/>
                </a:solidFill>
                <a:latin typeface="Times New Roman"/>
                <a:cs typeface="Times New Roman"/>
              </a:rPr>
              <a:t>Two </a:t>
            </a:r>
            <a:r>
              <a:rPr dirty="0" sz="2250" spc="160">
                <a:solidFill>
                  <a:srgbClr val="C0392B"/>
                </a:solidFill>
                <a:latin typeface="Times New Roman"/>
                <a:cs typeface="Times New Roman"/>
              </a:rPr>
              <a:t>Satellite</a:t>
            </a:r>
            <a:r>
              <a:rPr dirty="0" sz="2250" spc="-16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00">
                <a:solidFill>
                  <a:srgbClr val="C0392B"/>
                </a:solidFill>
                <a:latin typeface="Times New Roman"/>
                <a:cs typeface="Times New Roman"/>
              </a:rPr>
              <a:t>Products</a:t>
            </a:r>
            <a:endParaRPr sz="2250">
              <a:latin typeface="Times New Roman"/>
              <a:cs typeface="Times New Roman"/>
            </a:endParaRPr>
          </a:p>
          <a:p>
            <a:pPr marL="12700" marR="5080">
              <a:lnSpc>
                <a:spcPts val="4430"/>
              </a:lnSpc>
              <a:spcBef>
                <a:spcPts val="280"/>
              </a:spcBef>
            </a:pP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Visible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Infrared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Imaging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Radiometer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Suite 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(VIIRS)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Nighttime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Lights 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Defense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Meteorological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Satellite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Program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(DMSP)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Nighttime</a:t>
            </a:r>
            <a:r>
              <a:rPr dirty="0" sz="2250" spc="-3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Lights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8655" y="1200150"/>
            <a:ext cx="6021070" cy="5638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305"/>
              <a:t>North</a:t>
            </a:r>
            <a:r>
              <a:rPr dirty="0" sz="3600" spc="-25"/>
              <a:t> </a:t>
            </a:r>
            <a:r>
              <a:rPr dirty="0" sz="3600" spc="220"/>
              <a:t>Korea</a:t>
            </a:r>
            <a:r>
              <a:rPr dirty="0" sz="3600" spc="-25"/>
              <a:t> </a:t>
            </a:r>
            <a:r>
              <a:rPr dirty="0" sz="3600" spc="320"/>
              <a:t>vs</a:t>
            </a:r>
            <a:r>
              <a:rPr dirty="0" sz="3600" spc="-25"/>
              <a:t> </a:t>
            </a:r>
            <a:r>
              <a:rPr dirty="0" sz="3600" spc="325"/>
              <a:t>South</a:t>
            </a:r>
            <a:r>
              <a:rPr dirty="0" sz="3600" spc="-25"/>
              <a:t> </a:t>
            </a:r>
            <a:r>
              <a:rPr dirty="0" sz="3600" spc="220"/>
              <a:t>Korea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00075" y="2085975"/>
            <a:ext cx="4391024" cy="346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67300" y="2324100"/>
            <a:ext cx="4391025" cy="322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82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219950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0" y="0"/>
                </a:moveTo>
                <a:lnTo>
                  <a:pt x="247650" y="0"/>
                </a:lnTo>
                <a:lnTo>
                  <a:pt x="247650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476" y="762114"/>
            <a:ext cx="9163685" cy="75819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03370" marR="5080" indent="-4091304">
              <a:lnSpc>
                <a:spcPct val="108300"/>
              </a:lnSpc>
            </a:pPr>
            <a:r>
              <a:rPr dirty="0" sz="2250" spc="25">
                <a:latin typeface="Arial"/>
                <a:cs typeface="Arial"/>
              </a:rPr>
              <a:t>Monthly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Average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Radiance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Levels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various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Asian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20">
                <a:latin typeface="Arial"/>
                <a:cs typeface="Arial"/>
              </a:rPr>
              <a:t>Nations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from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2014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55">
                <a:latin typeface="Arial"/>
                <a:cs typeface="Arial"/>
              </a:rPr>
              <a:t>to  </a:t>
            </a:r>
            <a:r>
              <a:rPr dirty="0" sz="2250">
                <a:latin typeface="Arial"/>
                <a:cs typeface="Arial"/>
              </a:rPr>
              <a:t>present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724025"/>
            <a:ext cx="8572500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600" y="6200775"/>
            <a:ext cx="7991475" cy="28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2500" y="6410325"/>
            <a:ext cx="85725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34450" y="6410325"/>
            <a:ext cx="85725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4480" y="1800225"/>
            <a:ext cx="210820" cy="3955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 marL="109855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8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 marL="109855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8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823" y="5895975"/>
            <a:ext cx="577850" cy="269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>
              <a:lnSpc>
                <a:spcPts val="1005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005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779" y="5991225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552" y="5991225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66144" y="5991225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54797" y="5991225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36901" y="5991225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6419" y="5991225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19118" y="5991225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07771" y="5991225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2016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8729" y="6486525"/>
            <a:ext cx="4394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30">
                <a:solidFill>
                  <a:srgbClr val="16A085"/>
                </a:solidFill>
                <a:latin typeface="Arial"/>
                <a:cs typeface="Arial"/>
              </a:rPr>
              <a:t>c</a:t>
            </a:r>
            <a:r>
              <a:rPr dirty="0" sz="1350" spc="-10">
                <a:solidFill>
                  <a:srgbClr val="16A085"/>
                </a:solidFill>
                <a:latin typeface="Arial"/>
                <a:cs typeface="Arial"/>
              </a:rPr>
              <a:t>h</a:t>
            </a:r>
            <a:r>
              <a:rPr dirty="0" sz="1350" spc="25">
                <a:solidFill>
                  <a:srgbClr val="16A085"/>
                </a:solidFill>
                <a:latin typeface="Arial"/>
                <a:cs typeface="Arial"/>
              </a:rPr>
              <a:t>i</a:t>
            </a:r>
            <a:r>
              <a:rPr dirty="0" sz="1350" spc="-10">
                <a:solidFill>
                  <a:srgbClr val="16A085"/>
                </a:solidFill>
                <a:latin typeface="Arial"/>
                <a:cs typeface="Arial"/>
              </a:rPr>
              <a:t>n</a:t>
            </a:r>
            <a:r>
              <a:rPr dirty="0" sz="1350" spc="-20">
                <a:solidFill>
                  <a:srgbClr val="16A085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28604" y="6486525"/>
            <a:ext cx="902969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>
                <a:solidFill>
                  <a:srgbClr val="E67E22"/>
                </a:solidFill>
                <a:latin typeface="Arial"/>
                <a:cs typeface="Arial"/>
              </a:rPr>
              <a:t>n</a:t>
            </a:r>
            <a:r>
              <a:rPr dirty="0" sz="1350" spc="15">
                <a:solidFill>
                  <a:srgbClr val="E67E22"/>
                </a:solidFill>
                <a:latin typeface="Arial"/>
                <a:cs typeface="Arial"/>
              </a:rPr>
              <a:t>o</a:t>
            </a:r>
            <a:r>
              <a:rPr dirty="0" sz="1350" spc="35">
                <a:solidFill>
                  <a:srgbClr val="E67E22"/>
                </a:solidFill>
                <a:latin typeface="Arial"/>
                <a:cs typeface="Arial"/>
              </a:rPr>
              <a:t>r</a:t>
            </a:r>
            <a:r>
              <a:rPr dirty="0" sz="1350" spc="65">
                <a:solidFill>
                  <a:srgbClr val="E67E22"/>
                </a:solidFill>
                <a:latin typeface="Arial"/>
                <a:cs typeface="Arial"/>
              </a:rPr>
              <a:t>t</a:t>
            </a:r>
            <a:r>
              <a:rPr dirty="0" sz="1350" spc="-10">
                <a:solidFill>
                  <a:srgbClr val="E67E22"/>
                </a:solidFill>
                <a:latin typeface="Arial"/>
                <a:cs typeface="Arial"/>
              </a:rPr>
              <a:t>h</a:t>
            </a:r>
            <a:r>
              <a:rPr dirty="0" sz="1350" spc="-80">
                <a:solidFill>
                  <a:srgbClr val="E67E22"/>
                </a:solidFill>
                <a:latin typeface="Arial"/>
                <a:cs typeface="Arial"/>
              </a:rPr>
              <a:t>-</a:t>
            </a:r>
            <a:r>
              <a:rPr dirty="0" sz="1350" spc="5">
                <a:solidFill>
                  <a:srgbClr val="E67E22"/>
                </a:solidFill>
                <a:latin typeface="Arial"/>
                <a:cs typeface="Arial"/>
              </a:rPr>
              <a:t>k</a:t>
            </a:r>
            <a:r>
              <a:rPr dirty="0" sz="1350" spc="15">
                <a:solidFill>
                  <a:srgbClr val="E67E22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E67E22"/>
                </a:solidFill>
                <a:latin typeface="Arial"/>
                <a:cs typeface="Arial"/>
              </a:rPr>
              <a:t>r</a:t>
            </a:r>
            <a:r>
              <a:rPr dirty="0" sz="1350" spc="-40">
                <a:solidFill>
                  <a:srgbClr val="E67E22"/>
                </a:solidFill>
                <a:latin typeface="Arial"/>
                <a:cs typeface="Arial"/>
              </a:rPr>
              <a:t>e</a:t>
            </a:r>
            <a:r>
              <a:rPr dirty="0" sz="1350" spc="-20">
                <a:solidFill>
                  <a:srgbClr val="E67E22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62377" y="6486525"/>
            <a:ext cx="92964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5">
                <a:solidFill>
                  <a:srgbClr val="27AE60"/>
                </a:solidFill>
                <a:latin typeface="Arial"/>
                <a:cs typeface="Arial"/>
              </a:rPr>
              <a:t>south-korea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63855" y="6486525"/>
            <a:ext cx="39370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5">
                <a:solidFill>
                  <a:srgbClr val="2980B9"/>
                </a:solidFill>
                <a:latin typeface="Arial"/>
                <a:cs typeface="Arial"/>
              </a:rPr>
              <a:t>i</a:t>
            </a:r>
            <a:r>
              <a:rPr dirty="0" sz="1350" spc="-10">
                <a:solidFill>
                  <a:srgbClr val="2980B9"/>
                </a:solidFill>
                <a:latin typeface="Arial"/>
                <a:cs typeface="Arial"/>
              </a:rPr>
              <a:t>n</a:t>
            </a:r>
            <a:r>
              <a:rPr dirty="0" sz="1350" spc="10">
                <a:solidFill>
                  <a:srgbClr val="2980B9"/>
                </a:solidFill>
                <a:latin typeface="Arial"/>
                <a:cs typeface="Arial"/>
              </a:rPr>
              <a:t>d</a:t>
            </a:r>
            <a:r>
              <a:rPr dirty="0" sz="1350" spc="25">
                <a:solidFill>
                  <a:srgbClr val="2980B9"/>
                </a:solidFill>
                <a:latin typeface="Arial"/>
                <a:cs typeface="Arial"/>
              </a:rPr>
              <a:t>i</a:t>
            </a:r>
            <a:r>
              <a:rPr dirty="0" sz="1350" spc="-20">
                <a:solidFill>
                  <a:srgbClr val="2980B9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87891" y="6486525"/>
            <a:ext cx="44386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0">
                <a:solidFill>
                  <a:srgbClr val="C0392B"/>
                </a:solidFill>
                <a:latin typeface="Arial"/>
                <a:cs typeface="Arial"/>
              </a:rPr>
              <a:t>j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a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p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62380" y="6486525"/>
            <a:ext cx="129857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>
                <a:solidFill>
                  <a:srgbClr val="008033"/>
                </a:solidFill>
                <a:latin typeface="Arial"/>
                <a:cs typeface="Arial"/>
              </a:rPr>
              <a:t>republic-of-china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91291" y="6486525"/>
            <a:ext cx="63690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65">
                <a:solidFill>
                  <a:srgbClr val="8E44AD"/>
                </a:solidFill>
                <a:latin typeface="Arial"/>
                <a:cs typeface="Arial"/>
              </a:rPr>
              <a:t>t</a:t>
            </a:r>
            <a:r>
              <a:rPr dirty="0" sz="1350" spc="-10">
                <a:solidFill>
                  <a:srgbClr val="8E44AD"/>
                </a:solidFill>
                <a:latin typeface="Arial"/>
                <a:cs typeface="Arial"/>
              </a:rPr>
              <a:t>h</a:t>
            </a:r>
            <a:r>
              <a:rPr dirty="0" sz="1350" spc="-20">
                <a:solidFill>
                  <a:srgbClr val="8E44AD"/>
                </a:solidFill>
                <a:latin typeface="Arial"/>
                <a:cs typeface="Arial"/>
              </a:rPr>
              <a:t>a</a:t>
            </a:r>
            <a:r>
              <a:rPr dirty="0" sz="1350" spc="25">
                <a:solidFill>
                  <a:srgbClr val="8E44AD"/>
                </a:solidFill>
                <a:latin typeface="Arial"/>
                <a:cs typeface="Arial"/>
              </a:rPr>
              <a:t>il</a:t>
            </a:r>
            <a:r>
              <a:rPr dirty="0" sz="1350" spc="-20">
                <a:solidFill>
                  <a:srgbClr val="8E44AD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8E44AD"/>
                </a:solidFill>
                <a:latin typeface="Arial"/>
                <a:cs typeface="Arial"/>
              </a:rPr>
              <a:t>n</a:t>
            </a:r>
            <a:r>
              <a:rPr dirty="0" sz="1350" spc="10">
                <a:solidFill>
                  <a:srgbClr val="8E44AD"/>
                </a:solidFill>
                <a:latin typeface="Arial"/>
                <a:cs typeface="Arial"/>
              </a:rPr>
              <a:t>d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22194" y="6486525"/>
            <a:ext cx="113919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5">
                <a:solidFill>
                  <a:srgbClr val="2C3E50"/>
                </a:solidFill>
                <a:latin typeface="Arial"/>
                <a:cs typeface="Arial"/>
              </a:rPr>
              <a:t>bangladesh</a:t>
            </a:r>
            <a:endParaRPr sz="135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solidFill>
                  <a:srgbClr val="9B59B6"/>
                </a:solidFill>
                <a:latin typeface="Arial"/>
                <a:cs typeface="Arial"/>
              </a:rPr>
              <a:t>v</a:t>
            </a:r>
            <a:r>
              <a:rPr dirty="0" sz="1350" spc="25">
                <a:solidFill>
                  <a:srgbClr val="9B59B6"/>
                </a:solidFill>
                <a:latin typeface="Arial"/>
                <a:cs typeface="Arial"/>
              </a:rPr>
              <a:t>i</a:t>
            </a:r>
            <a:r>
              <a:rPr dirty="0" sz="1350" spc="-40">
                <a:solidFill>
                  <a:srgbClr val="9B59B6"/>
                </a:solidFill>
                <a:latin typeface="Arial"/>
                <a:cs typeface="Arial"/>
              </a:rPr>
              <a:t>e</a:t>
            </a:r>
            <a:r>
              <a:rPr dirty="0" sz="1350" spc="65">
                <a:solidFill>
                  <a:srgbClr val="9B59B6"/>
                </a:solidFill>
                <a:latin typeface="Arial"/>
                <a:cs typeface="Arial"/>
              </a:rPr>
              <a:t>t</a:t>
            </a:r>
            <a:r>
              <a:rPr dirty="0" sz="1350" spc="-10">
                <a:solidFill>
                  <a:srgbClr val="9B59B6"/>
                </a:solidFill>
                <a:latin typeface="Arial"/>
                <a:cs typeface="Arial"/>
              </a:rPr>
              <a:t>n</a:t>
            </a:r>
            <a:r>
              <a:rPr dirty="0" sz="1350" spc="-20">
                <a:solidFill>
                  <a:srgbClr val="9B59B6"/>
                </a:solidFill>
                <a:latin typeface="Arial"/>
                <a:cs typeface="Arial"/>
              </a:rPr>
              <a:t>a</a:t>
            </a:r>
            <a:r>
              <a:rPr dirty="0" sz="1350" spc="55">
                <a:solidFill>
                  <a:srgbClr val="9B59B6"/>
                </a:solidFill>
                <a:latin typeface="Arial"/>
                <a:cs typeface="Arial"/>
              </a:rPr>
              <a:t>m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2000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16A0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28750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E67E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6222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27AE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2427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2C3E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6727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2980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86400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6267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8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8667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E44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553450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9B59B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0"/>
            <a:ext cx="247650" cy="114300"/>
          </a:xfrm>
          <a:custGeom>
            <a:avLst/>
            <a:gdLst/>
            <a:ahLst/>
            <a:cxnLst/>
            <a:rect l="l" t="t" r="r" b="b"/>
            <a:pathLst>
              <a:path w="247650" h="114300">
                <a:moveTo>
                  <a:pt x="0" y="0"/>
                </a:moveTo>
                <a:lnTo>
                  <a:pt x="247650" y="0"/>
                </a:lnTo>
                <a:lnTo>
                  <a:pt x="24765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0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83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4550" y="7219950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0" y="0"/>
                </a:moveTo>
                <a:lnTo>
                  <a:pt x="247650" y="0"/>
                </a:lnTo>
                <a:lnTo>
                  <a:pt x="247650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2125" y="657339"/>
            <a:ext cx="9074785" cy="75819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15565" marR="5080" indent="-2603500">
              <a:lnSpc>
                <a:spcPct val="108300"/>
              </a:lnSpc>
            </a:pPr>
            <a:r>
              <a:rPr dirty="0" sz="2250" spc="25">
                <a:latin typeface="Arial"/>
                <a:cs typeface="Arial"/>
              </a:rPr>
              <a:t>Monthly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Average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Radiance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Levels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35">
                <a:latin typeface="Arial"/>
                <a:cs typeface="Arial"/>
              </a:rPr>
              <a:t>North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Korean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Provinces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from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2014  </a:t>
            </a:r>
            <a:r>
              <a:rPr dirty="0" sz="2250" spc="55">
                <a:latin typeface="Arial"/>
                <a:cs typeface="Arial"/>
              </a:rPr>
              <a:t>to </a:t>
            </a:r>
            <a:r>
              <a:rPr dirty="0" sz="2250">
                <a:latin typeface="Arial"/>
                <a:cs typeface="Arial"/>
              </a:rPr>
              <a:t>present </a:t>
            </a:r>
            <a:r>
              <a:rPr dirty="0" sz="2250" spc="25">
                <a:latin typeface="Arial"/>
                <a:cs typeface="Arial"/>
              </a:rPr>
              <a:t>(tenths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375">
                <a:latin typeface="Arial"/>
                <a:cs typeface="Arial"/>
              </a:rPr>
              <a:t> </a:t>
            </a:r>
            <a:r>
              <a:rPr dirty="0" sz="2250" spc="-5">
                <a:latin typeface="Arial"/>
                <a:cs typeface="Arial"/>
              </a:rPr>
              <a:t>radiance)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609725"/>
            <a:ext cx="8572500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0600" y="6086475"/>
            <a:ext cx="7991475" cy="28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2500" y="6305550"/>
            <a:ext cx="85725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43975" y="6305550"/>
            <a:ext cx="85725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4464" y="1724025"/>
            <a:ext cx="100330" cy="3860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8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7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1823" y="58864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3779" y="5886450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3296" y="5886450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66144" y="5886450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4797" y="58864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6901" y="5886450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6419" y="5886450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9118" y="5886450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7771" y="58864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2016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702" y="6381750"/>
            <a:ext cx="133096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0">
                <a:solidFill>
                  <a:srgbClr val="803B00"/>
                </a:solidFill>
                <a:latin typeface="Arial"/>
                <a:cs typeface="Arial"/>
              </a:rPr>
              <a:t>North</a:t>
            </a:r>
            <a:r>
              <a:rPr dirty="0" sz="1350" spc="-135">
                <a:solidFill>
                  <a:srgbClr val="803B00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03B00"/>
                </a:solidFill>
                <a:latin typeface="Arial"/>
                <a:cs typeface="Arial"/>
              </a:rPr>
              <a:t>Hamgyong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63356" y="6381750"/>
            <a:ext cx="127127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45">
                <a:solidFill>
                  <a:srgbClr val="006280"/>
                </a:solidFill>
                <a:latin typeface="Arial"/>
                <a:cs typeface="Arial"/>
              </a:rPr>
              <a:t>P</a:t>
            </a:r>
            <a:r>
              <a:rPr dirty="0" sz="1350" spc="-50">
                <a:solidFill>
                  <a:srgbClr val="006280"/>
                </a:solidFill>
                <a:latin typeface="Arial"/>
                <a:cs typeface="Arial"/>
              </a:rPr>
              <a:t>y</a:t>
            </a:r>
            <a:r>
              <a:rPr dirty="0" sz="1350" spc="15">
                <a:solidFill>
                  <a:srgbClr val="006280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0062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006280"/>
                </a:solidFill>
                <a:latin typeface="Arial"/>
                <a:cs typeface="Arial"/>
              </a:rPr>
              <a:t>g</a:t>
            </a:r>
            <a:r>
              <a:rPr dirty="0" sz="1350" spc="-20">
                <a:solidFill>
                  <a:srgbClr val="0062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006280"/>
                </a:solidFill>
                <a:latin typeface="Arial"/>
                <a:cs typeface="Arial"/>
              </a:rPr>
              <a:t>nn</a:t>
            </a:r>
            <a:r>
              <a:rPr dirty="0" sz="1350" spc="-20">
                <a:solidFill>
                  <a:srgbClr val="006280"/>
                </a:solidFill>
                <a:latin typeface="Arial"/>
                <a:cs typeface="Arial"/>
              </a:rPr>
              <a:t>a</a:t>
            </a:r>
            <a:r>
              <a:rPr dirty="0" sz="1350" spc="55">
                <a:solidFill>
                  <a:srgbClr val="006280"/>
                </a:solidFill>
                <a:latin typeface="Arial"/>
                <a:cs typeface="Arial"/>
              </a:rPr>
              <a:t>m</a:t>
            </a:r>
            <a:r>
              <a:rPr dirty="0" sz="1350" spc="-80">
                <a:solidFill>
                  <a:srgbClr val="006280"/>
                </a:solidFill>
                <a:latin typeface="Arial"/>
                <a:cs typeface="Arial"/>
              </a:rPr>
              <a:t>-</a:t>
            </a:r>
            <a:r>
              <a:rPr dirty="0" sz="1350" spc="10">
                <a:solidFill>
                  <a:srgbClr val="006280"/>
                </a:solidFill>
                <a:latin typeface="Arial"/>
                <a:cs typeface="Arial"/>
              </a:rPr>
              <a:t>d</a:t>
            </a:r>
            <a:r>
              <a:rPr dirty="0" sz="1350" spc="15">
                <a:solidFill>
                  <a:srgbClr val="00628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65181" y="6381750"/>
            <a:ext cx="116649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0">
                <a:solidFill>
                  <a:srgbClr val="807600"/>
                </a:solidFill>
                <a:latin typeface="Arial"/>
                <a:cs typeface="Arial"/>
              </a:rPr>
              <a:t>North</a:t>
            </a:r>
            <a:r>
              <a:rPr dirty="0" sz="1350" spc="-135">
                <a:solidFill>
                  <a:srgbClr val="807600"/>
                </a:solidFill>
                <a:latin typeface="Arial"/>
                <a:cs typeface="Arial"/>
              </a:rPr>
              <a:t> </a:t>
            </a:r>
            <a:r>
              <a:rPr dirty="0" sz="1350" spc="-15">
                <a:solidFill>
                  <a:srgbClr val="807600"/>
                </a:solidFill>
                <a:latin typeface="Arial"/>
                <a:cs typeface="Arial"/>
              </a:rPr>
              <a:t>Pyongan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2230" y="6381750"/>
            <a:ext cx="141922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5">
                <a:solidFill>
                  <a:srgbClr val="002780"/>
                </a:solidFill>
                <a:latin typeface="Arial"/>
                <a:cs typeface="Arial"/>
              </a:rPr>
              <a:t>H</a:t>
            </a:r>
            <a:r>
              <a:rPr dirty="0" sz="1350" spc="35">
                <a:solidFill>
                  <a:srgbClr val="002780"/>
                </a:solidFill>
                <a:latin typeface="Arial"/>
                <a:cs typeface="Arial"/>
              </a:rPr>
              <a:t>w</a:t>
            </a:r>
            <a:r>
              <a:rPr dirty="0" sz="1350" spc="-20">
                <a:solidFill>
                  <a:srgbClr val="0027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0027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002780"/>
                </a:solidFill>
                <a:latin typeface="Arial"/>
                <a:cs typeface="Arial"/>
              </a:rPr>
              <a:t>g</a:t>
            </a:r>
            <a:r>
              <a:rPr dirty="0" sz="1350" spc="-10">
                <a:solidFill>
                  <a:srgbClr val="002780"/>
                </a:solidFill>
                <a:latin typeface="Arial"/>
                <a:cs typeface="Arial"/>
              </a:rPr>
              <a:t>h</a:t>
            </a:r>
            <a:r>
              <a:rPr dirty="0" sz="1350" spc="-20">
                <a:solidFill>
                  <a:srgbClr val="002780"/>
                </a:solidFill>
                <a:latin typeface="Arial"/>
                <a:cs typeface="Arial"/>
              </a:rPr>
              <a:t>a</a:t>
            </a:r>
            <a:r>
              <a:rPr dirty="0" sz="1350" spc="-40">
                <a:solidFill>
                  <a:srgbClr val="002780"/>
                </a:solidFill>
                <a:latin typeface="Arial"/>
                <a:cs typeface="Arial"/>
              </a:rPr>
              <a:t>e</a:t>
            </a:r>
            <a:r>
              <a:rPr dirty="0" sz="1350" spc="-10">
                <a:solidFill>
                  <a:srgbClr val="002780"/>
                </a:solidFill>
                <a:latin typeface="Arial"/>
                <a:cs typeface="Arial"/>
              </a:rPr>
              <a:t>n</a:t>
            </a:r>
            <a:r>
              <a:rPr dirty="0" sz="1350" spc="-20">
                <a:solidFill>
                  <a:srgbClr val="002780"/>
                </a:solidFill>
                <a:latin typeface="Arial"/>
                <a:cs typeface="Arial"/>
              </a:rPr>
              <a:t>a</a:t>
            </a:r>
            <a:r>
              <a:rPr dirty="0" sz="1350" spc="55">
                <a:solidFill>
                  <a:srgbClr val="002780"/>
                </a:solidFill>
                <a:latin typeface="Arial"/>
                <a:cs typeface="Arial"/>
              </a:rPr>
              <a:t>m</a:t>
            </a:r>
            <a:r>
              <a:rPr dirty="0" sz="1350" spc="-80">
                <a:solidFill>
                  <a:srgbClr val="002780"/>
                </a:solidFill>
                <a:latin typeface="Arial"/>
                <a:cs typeface="Arial"/>
              </a:rPr>
              <a:t>-</a:t>
            </a:r>
            <a:r>
              <a:rPr dirty="0" sz="1350" spc="10">
                <a:solidFill>
                  <a:srgbClr val="002780"/>
                </a:solidFill>
                <a:latin typeface="Arial"/>
                <a:cs typeface="Arial"/>
              </a:rPr>
              <a:t>d</a:t>
            </a:r>
            <a:r>
              <a:rPr dirty="0" sz="1350" spc="15">
                <a:solidFill>
                  <a:srgbClr val="00278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11990" y="6381750"/>
            <a:ext cx="86741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45">
                <a:solidFill>
                  <a:srgbClr val="4E8000"/>
                </a:solidFill>
                <a:latin typeface="Arial"/>
                <a:cs typeface="Arial"/>
              </a:rPr>
              <a:t>P</a:t>
            </a:r>
            <a:r>
              <a:rPr dirty="0" sz="1350" spc="-50">
                <a:solidFill>
                  <a:srgbClr val="4E8000"/>
                </a:solidFill>
                <a:latin typeface="Arial"/>
                <a:cs typeface="Arial"/>
              </a:rPr>
              <a:t>y</a:t>
            </a:r>
            <a:r>
              <a:rPr dirty="0" sz="1350" spc="15">
                <a:solidFill>
                  <a:srgbClr val="4E8000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4E800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4E8000"/>
                </a:solidFill>
                <a:latin typeface="Arial"/>
                <a:cs typeface="Arial"/>
              </a:rPr>
              <a:t>g</a:t>
            </a:r>
            <a:r>
              <a:rPr dirty="0" sz="1350" spc="-50">
                <a:solidFill>
                  <a:srgbClr val="4E8000"/>
                </a:solidFill>
                <a:latin typeface="Arial"/>
                <a:cs typeface="Arial"/>
              </a:rPr>
              <a:t>y</a:t>
            </a:r>
            <a:r>
              <a:rPr dirty="0" sz="1350" spc="-20">
                <a:solidFill>
                  <a:srgbClr val="4E800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4E800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4E8000"/>
                </a:solidFill>
                <a:latin typeface="Arial"/>
                <a:cs typeface="Arial"/>
              </a:rPr>
              <a:t>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10044" y="6381750"/>
            <a:ext cx="87566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45">
                <a:solidFill>
                  <a:srgbClr val="140080"/>
                </a:solidFill>
                <a:latin typeface="Arial"/>
                <a:cs typeface="Arial"/>
              </a:rPr>
              <a:t>R</a:t>
            </a:r>
            <a:r>
              <a:rPr dirty="0" sz="1350" spc="-50">
                <a:solidFill>
                  <a:srgbClr val="140080"/>
                </a:solidFill>
                <a:latin typeface="Arial"/>
                <a:cs typeface="Arial"/>
              </a:rPr>
              <a:t>y</a:t>
            </a:r>
            <a:r>
              <a:rPr dirty="0" sz="1350" spc="-20">
                <a:solidFill>
                  <a:srgbClr val="1400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1400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140080"/>
                </a:solidFill>
                <a:latin typeface="Arial"/>
                <a:cs typeface="Arial"/>
              </a:rPr>
              <a:t>gg</a:t>
            </a:r>
            <a:r>
              <a:rPr dirty="0" sz="1350" spc="-20">
                <a:solidFill>
                  <a:srgbClr val="1400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1400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140080"/>
                </a:solidFill>
                <a:latin typeface="Arial"/>
                <a:cs typeface="Arial"/>
              </a:rPr>
              <a:t>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6830" y="6600825"/>
            <a:ext cx="191579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23010" algn="l"/>
              </a:tabLst>
            </a:pPr>
            <a:r>
              <a:rPr dirty="0" sz="1350" spc="-55">
                <a:solidFill>
                  <a:srgbClr val="148000"/>
                </a:solidFill>
                <a:latin typeface="Arial"/>
                <a:cs typeface="Arial"/>
              </a:rPr>
              <a:t>K</a:t>
            </a:r>
            <a:r>
              <a:rPr dirty="0" sz="1350" spc="-20">
                <a:solidFill>
                  <a:srgbClr val="14800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14800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148000"/>
                </a:solidFill>
                <a:latin typeface="Arial"/>
                <a:cs typeface="Arial"/>
              </a:rPr>
              <a:t>g</a:t>
            </a:r>
            <a:r>
              <a:rPr dirty="0" sz="1350" spc="35">
                <a:solidFill>
                  <a:srgbClr val="148000"/>
                </a:solidFill>
                <a:latin typeface="Arial"/>
                <a:cs typeface="Arial"/>
              </a:rPr>
              <a:t>w</a:t>
            </a:r>
            <a:r>
              <a:rPr dirty="0" sz="1350" spc="15">
                <a:solidFill>
                  <a:srgbClr val="148000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148000"/>
                </a:solidFill>
                <a:latin typeface="Arial"/>
                <a:cs typeface="Arial"/>
              </a:rPr>
              <a:t>n</a:t>
            </a:r>
            <a:r>
              <a:rPr dirty="0" sz="1350" spc="-80">
                <a:solidFill>
                  <a:srgbClr val="148000"/>
                </a:solidFill>
                <a:latin typeface="Arial"/>
                <a:cs typeface="Arial"/>
              </a:rPr>
              <a:t>-</a:t>
            </a:r>
            <a:r>
              <a:rPr dirty="0" sz="1350" spc="10">
                <a:solidFill>
                  <a:srgbClr val="148000"/>
                </a:solidFill>
                <a:latin typeface="Arial"/>
                <a:cs typeface="Arial"/>
              </a:rPr>
              <a:t>d</a:t>
            </a:r>
            <a:r>
              <a:rPr dirty="0" sz="1350" spc="15">
                <a:solidFill>
                  <a:srgbClr val="148000"/>
                </a:solidFill>
                <a:latin typeface="Arial"/>
                <a:cs typeface="Arial"/>
              </a:rPr>
              <a:t>o</a:t>
            </a:r>
            <a:r>
              <a:rPr dirty="0" sz="1350" spc="15">
                <a:solidFill>
                  <a:srgbClr val="148000"/>
                </a:solidFill>
                <a:latin typeface="Arial"/>
                <a:cs typeface="Arial"/>
              </a:rPr>
              <a:t>	</a:t>
            </a:r>
            <a:r>
              <a:rPr dirty="0" sz="1350" spc="-100">
                <a:solidFill>
                  <a:srgbClr val="4E0080"/>
                </a:solidFill>
                <a:latin typeface="Arial"/>
                <a:cs typeface="Arial"/>
              </a:rPr>
              <a:t>C</a:t>
            </a:r>
            <a:r>
              <a:rPr dirty="0" sz="1350" spc="-10">
                <a:solidFill>
                  <a:srgbClr val="4E0080"/>
                </a:solidFill>
                <a:latin typeface="Arial"/>
                <a:cs typeface="Arial"/>
              </a:rPr>
              <a:t>h</a:t>
            </a:r>
            <a:r>
              <a:rPr dirty="0" sz="1350" spc="-20">
                <a:solidFill>
                  <a:srgbClr val="4E0080"/>
                </a:solidFill>
                <a:latin typeface="Arial"/>
                <a:cs typeface="Arial"/>
              </a:rPr>
              <a:t>a</a:t>
            </a:r>
            <a:r>
              <a:rPr dirty="0" sz="1350" spc="5">
                <a:solidFill>
                  <a:srgbClr val="4E0080"/>
                </a:solidFill>
                <a:latin typeface="Arial"/>
                <a:cs typeface="Arial"/>
              </a:rPr>
              <a:t>g</a:t>
            </a:r>
            <a:r>
              <a:rPr dirty="0" sz="1350" spc="-20">
                <a:solidFill>
                  <a:srgbClr val="4E00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4E00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4E0080"/>
                </a:solidFill>
                <a:latin typeface="Arial"/>
                <a:cs typeface="Arial"/>
              </a:rPr>
              <a:t>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00195" y="6600825"/>
            <a:ext cx="143573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5">
                <a:solidFill>
                  <a:srgbClr val="008062"/>
                </a:solidFill>
                <a:latin typeface="Arial"/>
                <a:cs typeface="Arial"/>
              </a:rPr>
              <a:t>Hamgyongnam-do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66772" y="6600825"/>
            <a:ext cx="80327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75">
                <a:solidFill>
                  <a:srgbClr val="80003B"/>
                </a:solidFill>
                <a:latin typeface="Arial"/>
                <a:cs typeface="Arial"/>
              </a:rPr>
              <a:t>K</a:t>
            </a:r>
            <a:r>
              <a:rPr dirty="0" sz="1350" spc="-10">
                <a:solidFill>
                  <a:srgbClr val="80003B"/>
                </a:solidFill>
                <a:latin typeface="Arial"/>
                <a:cs typeface="Arial"/>
              </a:rPr>
              <a:t>u</a:t>
            </a:r>
            <a:r>
              <a:rPr dirty="0" sz="1350" spc="55">
                <a:solidFill>
                  <a:srgbClr val="80003B"/>
                </a:solidFill>
                <a:latin typeface="Arial"/>
                <a:cs typeface="Arial"/>
              </a:rPr>
              <a:t>m</a:t>
            </a:r>
            <a:r>
              <a:rPr dirty="0" sz="1350" spc="5">
                <a:solidFill>
                  <a:srgbClr val="80003B"/>
                </a:solidFill>
                <a:latin typeface="Arial"/>
                <a:cs typeface="Arial"/>
              </a:rPr>
              <a:t>g</a:t>
            </a:r>
            <a:r>
              <a:rPr dirty="0" sz="1350" spc="-20">
                <a:solidFill>
                  <a:srgbClr val="80003B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80003B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80003B"/>
                </a:solidFill>
                <a:latin typeface="Arial"/>
                <a:cs typeface="Arial"/>
              </a:rPr>
              <a:t>g</a:t>
            </a:r>
            <a:r>
              <a:rPr dirty="0" sz="1350" spc="-80">
                <a:solidFill>
                  <a:srgbClr val="80003B"/>
                </a:solidFill>
                <a:latin typeface="Arial"/>
                <a:cs typeface="Arial"/>
              </a:rPr>
              <a:t>-</a:t>
            </a:r>
            <a:endParaRPr sz="13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63406" y="6587452"/>
            <a:ext cx="3606165" cy="452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4230" marR="5080" indent="-812165">
              <a:lnSpc>
                <a:spcPct val="106500"/>
              </a:lnSpc>
              <a:tabLst>
                <a:tab pos="2259965" algn="l"/>
              </a:tabLst>
            </a:pPr>
            <a:r>
              <a:rPr dirty="0" sz="1350" spc="-55">
                <a:solidFill>
                  <a:srgbClr val="008027"/>
                </a:solidFill>
                <a:latin typeface="Arial"/>
                <a:cs typeface="Arial"/>
              </a:rPr>
              <a:t>K</a:t>
            </a:r>
            <a:r>
              <a:rPr dirty="0" sz="1350" spc="-20">
                <a:solidFill>
                  <a:srgbClr val="008027"/>
                </a:solidFill>
                <a:latin typeface="Arial"/>
                <a:cs typeface="Arial"/>
              </a:rPr>
              <a:t>a</a:t>
            </a:r>
            <a:r>
              <a:rPr dirty="0" sz="1350" spc="-40">
                <a:solidFill>
                  <a:srgbClr val="008027"/>
                </a:solidFill>
                <a:latin typeface="Arial"/>
                <a:cs typeface="Arial"/>
              </a:rPr>
              <a:t>e</a:t>
            </a:r>
            <a:r>
              <a:rPr dirty="0" sz="1350" spc="20">
                <a:solidFill>
                  <a:srgbClr val="008027"/>
                </a:solidFill>
                <a:latin typeface="Arial"/>
                <a:cs typeface="Arial"/>
              </a:rPr>
              <a:t>s</a:t>
            </a:r>
            <a:r>
              <a:rPr dirty="0" sz="1350" spc="15">
                <a:solidFill>
                  <a:srgbClr val="008027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008027"/>
                </a:solidFill>
                <a:latin typeface="Arial"/>
                <a:cs typeface="Arial"/>
              </a:rPr>
              <a:t>g</a:t>
            </a:r>
            <a:r>
              <a:rPr dirty="0" sz="1350" spc="-45">
                <a:solidFill>
                  <a:srgbClr val="008027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I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n</a:t>
            </a:r>
            <a:r>
              <a:rPr dirty="0" sz="1350" spc="10">
                <a:solidFill>
                  <a:srgbClr val="008027"/>
                </a:solidFill>
                <a:latin typeface="Arial"/>
                <a:cs typeface="Arial"/>
              </a:rPr>
              <a:t>d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u</a:t>
            </a:r>
            <a:r>
              <a:rPr dirty="0" sz="1350" spc="20">
                <a:solidFill>
                  <a:srgbClr val="008027"/>
                </a:solidFill>
                <a:latin typeface="Arial"/>
                <a:cs typeface="Arial"/>
              </a:rPr>
              <a:t>s</a:t>
            </a:r>
            <a:r>
              <a:rPr dirty="0" sz="1350" spc="65">
                <a:solidFill>
                  <a:srgbClr val="008027"/>
                </a:solidFill>
                <a:latin typeface="Arial"/>
                <a:cs typeface="Arial"/>
              </a:rPr>
              <a:t>t</a:t>
            </a:r>
            <a:r>
              <a:rPr dirty="0" sz="1350" spc="5">
                <a:solidFill>
                  <a:srgbClr val="008027"/>
                </a:solidFill>
                <a:latin typeface="Arial"/>
                <a:cs typeface="Arial"/>
              </a:rPr>
              <a:t>r</a:t>
            </a:r>
            <a:r>
              <a:rPr dirty="0" sz="1350" spc="25">
                <a:solidFill>
                  <a:srgbClr val="008027"/>
                </a:solidFill>
                <a:latin typeface="Arial"/>
                <a:cs typeface="Arial"/>
              </a:rPr>
              <a:t>i</a:t>
            </a:r>
            <a:r>
              <a:rPr dirty="0" sz="1350" spc="-20">
                <a:solidFill>
                  <a:srgbClr val="008027"/>
                </a:solidFill>
                <a:latin typeface="Arial"/>
                <a:cs typeface="Arial"/>
              </a:rPr>
              <a:t>a</a:t>
            </a:r>
            <a:r>
              <a:rPr dirty="0" sz="1350" spc="25">
                <a:solidFill>
                  <a:srgbClr val="008027"/>
                </a:solidFill>
                <a:latin typeface="Arial"/>
                <a:cs typeface="Arial"/>
              </a:rPr>
              <a:t>l</a:t>
            </a:r>
            <a:r>
              <a:rPr dirty="0" sz="1350" spc="-45">
                <a:solidFill>
                  <a:srgbClr val="008027"/>
                </a:solidFill>
                <a:latin typeface="Arial"/>
                <a:cs typeface="Arial"/>
              </a:rPr>
              <a:t> </a:t>
            </a:r>
            <a:r>
              <a:rPr dirty="0" sz="1350" spc="-145">
                <a:solidFill>
                  <a:srgbClr val="008027"/>
                </a:solidFill>
                <a:latin typeface="Arial"/>
                <a:cs typeface="Arial"/>
              </a:rPr>
              <a:t>R</a:t>
            </a:r>
            <a:r>
              <a:rPr dirty="0" sz="1350" spc="-40">
                <a:solidFill>
                  <a:srgbClr val="008027"/>
                </a:solidFill>
                <a:latin typeface="Arial"/>
                <a:cs typeface="Arial"/>
              </a:rPr>
              <a:t>e</a:t>
            </a:r>
            <a:r>
              <a:rPr dirty="0" sz="1350" spc="5">
                <a:solidFill>
                  <a:srgbClr val="008027"/>
                </a:solidFill>
                <a:latin typeface="Arial"/>
                <a:cs typeface="Arial"/>
              </a:rPr>
              <a:t>g</a:t>
            </a:r>
            <a:r>
              <a:rPr dirty="0" sz="1350" spc="25">
                <a:solidFill>
                  <a:srgbClr val="008027"/>
                </a:solidFill>
                <a:latin typeface="Arial"/>
                <a:cs typeface="Arial"/>
              </a:rPr>
              <a:t>i</a:t>
            </a:r>
            <a:r>
              <a:rPr dirty="0" sz="1350" spc="15">
                <a:solidFill>
                  <a:srgbClr val="008027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n</a:t>
            </a:r>
            <a:r>
              <a:rPr dirty="0" sz="1350">
                <a:solidFill>
                  <a:srgbClr val="008027"/>
                </a:solidFill>
                <a:latin typeface="Arial"/>
                <a:cs typeface="Arial"/>
              </a:rPr>
              <a:t>	</a:t>
            </a:r>
            <a:r>
              <a:rPr dirty="0" sz="1350" spc="-15">
                <a:solidFill>
                  <a:srgbClr val="800076"/>
                </a:solidFill>
                <a:latin typeface="Arial"/>
                <a:cs typeface="Arial"/>
              </a:rPr>
              <a:t>H</a:t>
            </a:r>
            <a:r>
              <a:rPr dirty="0" sz="1350" spc="35">
                <a:solidFill>
                  <a:srgbClr val="800076"/>
                </a:solidFill>
                <a:latin typeface="Arial"/>
                <a:cs typeface="Arial"/>
              </a:rPr>
              <a:t>w</a:t>
            </a:r>
            <a:r>
              <a:rPr dirty="0" sz="1350" spc="-20">
                <a:solidFill>
                  <a:srgbClr val="800076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800076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800076"/>
                </a:solidFill>
                <a:latin typeface="Arial"/>
                <a:cs typeface="Arial"/>
              </a:rPr>
              <a:t>g</a:t>
            </a:r>
            <a:r>
              <a:rPr dirty="0" sz="1350" spc="-10">
                <a:solidFill>
                  <a:srgbClr val="800076"/>
                </a:solidFill>
                <a:latin typeface="Arial"/>
                <a:cs typeface="Arial"/>
              </a:rPr>
              <a:t>h</a:t>
            </a:r>
            <a:r>
              <a:rPr dirty="0" sz="1350" spc="-20">
                <a:solidFill>
                  <a:srgbClr val="800076"/>
                </a:solidFill>
                <a:latin typeface="Arial"/>
                <a:cs typeface="Arial"/>
              </a:rPr>
              <a:t>a</a:t>
            </a:r>
            <a:r>
              <a:rPr dirty="0" sz="1350" spc="-40">
                <a:solidFill>
                  <a:srgbClr val="800076"/>
                </a:solidFill>
                <a:latin typeface="Arial"/>
                <a:cs typeface="Arial"/>
              </a:rPr>
              <a:t>e</a:t>
            </a:r>
            <a:r>
              <a:rPr dirty="0" sz="1350" spc="5">
                <a:solidFill>
                  <a:srgbClr val="800076"/>
                </a:solidFill>
                <a:latin typeface="Arial"/>
                <a:cs typeface="Arial"/>
              </a:rPr>
              <a:t>b</a:t>
            </a:r>
            <a:r>
              <a:rPr dirty="0" sz="1350" spc="-10">
                <a:solidFill>
                  <a:srgbClr val="800076"/>
                </a:solidFill>
                <a:latin typeface="Arial"/>
                <a:cs typeface="Arial"/>
              </a:rPr>
              <a:t>u</a:t>
            </a:r>
            <a:r>
              <a:rPr dirty="0" sz="1350" spc="5">
                <a:solidFill>
                  <a:srgbClr val="800076"/>
                </a:solidFill>
                <a:latin typeface="Arial"/>
                <a:cs typeface="Arial"/>
              </a:rPr>
              <a:t>k</a:t>
            </a:r>
            <a:r>
              <a:rPr dirty="0" sz="1350" spc="-80">
                <a:solidFill>
                  <a:srgbClr val="800076"/>
                </a:solidFill>
                <a:latin typeface="Arial"/>
                <a:cs typeface="Arial"/>
              </a:rPr>
              <a:t>-</a:t>
            </a:r>
            <a:r>
              <a:rPr dirty="0" sz="1350" spc="10">
                <a:solidFill>
                  <a:srgbClr val="800076"/>
                </a:solidFill>
                <a:latin typeface="Arial"/>
                <a:cs typeface="Arial"/>
              </a:rPr>
              <a:t>d</a:t>
            </a:r>
            <a:r>
              <a:rPr dirty="0" sz="1350" spc="10">
                <a:solidFill>
                  <a:srgbClr val="800076"/>
                </a:solidFill>
                <a:latin typeface="Arial"/>
                <a:cs typeface="Arial"/>
              </a:rPr>
              <a:t>o  </a:t>
            </a:r>
            <a:r>
              <a:rPr dirty="0" sz="1350" spc="-15">
                <a:solidFill>
                  <a:srgbClr val="80003B"/>
                </a:solidFill>
                <a:latin typeface="Arial"/>
                <a:cs typeface="Arial"/>
              </a:rPr>
              <a:t>gun_Kumgangsan </a:t>
            </a:r>
            <a:r>
              <a:rPr dirty="0" sz="1350" spc="5">
                <a:solidFill>
                  <a:srgbClr val="80003B"/>
                </a:solidFill>
                <a:latin typeface="Arial"/>
                <a:cs typeface="Arial"/>
              </a:rPr>
              <a:t>Tourist</a:t>
            </a:r>
            <a:r>
              <a:rPr dirty="0" sz="1350" spc="-120">
                <a:solidFill>
                  <a:srgbClr val="80003B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80003B"/>
                </a:solidFill>
                <a:latin typeface="Arial"/>
                <a:cs typeface="Arial"/>
              </a:rPr>
              <a:t>Region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48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03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669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62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62350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07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9625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27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10350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4E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7057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14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8106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14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24000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4E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66975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8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5350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000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96025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80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62900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0003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0"/>
            <a:ext cx="247650" cy="114300"/>
          </a:xfrm>
          <a:custGeom>
            <a:avLst/>
            <a:gdLst/>
            <a:ahLst/>
            <a:cxnLst/>
            <a:rect l="l" t="t" r="r" b="b"/>
            <a:pathLst>
              <a:path w="247650" h="114300">
                <a:moveTo>
                  <a:pt x="0" y="0"/>
                </a:moveTo>
                <a:lnTo>
                  <a:pt x="247650" y="0"/>
                </a:lnTo>
                <a:lnTo>
                  <a:pt x="24765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0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84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4550" y="7219950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0" y="0"/>
                </a:moveTo>
                <a:lnTo>
                  <a:pt x="247650" y="0"/>
                </a:lnTo>
                <a:lnTo>
                  <a:pt x="247650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9024" y="695439"/>
            <a:ext cx="8680450" cy="7429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04820" marR="5080" indent="-2992755">
              <a:lnSpc>
                <a:spcPct val="108300"/>
              </a:lnSpc>
            </a:pPr>
            <a:r>
              <a:rPr dirty="0" sz="2250" spc="25">
                <a:latin typeface="Arial"/>
                <a:cs typeface="Arial"/>
              </a:rPr>
              <a:t>Monthly </a:t>
            </a:r>
            <a:r>
              <a:rPr dirty="0" sz="2250" spc="-45">
                <a:latin typeface="Arial"/>
                <a:cs typeface="Arial"/>
              </a:rPr>
              <a:t>Average </a:t>
            </a:r>
            <a:r>
              <a:rPr dirty="0" sz="2250" spc="-35">
                <a:latin typeface="Arial"/>
                <a:cs typeface="Arial"/>
              </a:rPr>
              <a:t>Radiance </a:t>
            </a:r>
            <a:r>
              <a:rPr dirty="0" sz="2250" spc="-25">
                <a:latin typeface="Arial"/>
                <a:cs typeface="Arial"/>
              </a:rPr>
              <a:t>Levels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409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the </a:t>
            </a:r>
            <a:r>
              <a:rPr dirty="0" sz="2250" spc="-35">
                <a:latin typeface="Arial"/>
                <a:cs typeface="Arial"/>
              </a:rPr>
              <a:t>Korean </a:t>
            </a:r>
            <a:r>
              <a:rPr dirty="0" sz="2250" spc="-10">
                <a:latin typeface="Arial"/>
                <a:cs typeface="Arial"/>
              </a:rPr>
              <a:t>Peninsula Provinces  </a:t>
            </a:r>
            <a:r>
              <a:rPr dirty="0" sz="2250" spc="65">
                <a:latin typeface="Arial"/>
                <a:cs typeface="Arial"/>
              </a:rPr>
              <a:t>from </a:t>
            </a:r>
            <a:r>
              <a:rPr dirty="0" sz="2250" spc="10">
                <a:latin typeface="Arial"/>
                <a:cs typeface="Arial"/>
              </a:rPr>
              <a:t>2014 </a:t>
            </a:r>
            <a:r>
              <a:rPr dirty="0" sz="2250" spc="55">
                <a:latin typeface="Arial"/>
                <a:cs typeface="Arial"/>
              </a:rPr>
              <a:t>to</a:t>
            </a:r>
            <a:r>
              <a:rPr dirty="0" sz="2250" spc="-3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present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657350"/>
            <a:ext cx="8572500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0600" y="6134100"/>
            <a:ext cx="7991475" cy="28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2500" y="6343650"/>
            <a:ext cx="85725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43975" y="6343650"/>
            <a:ext cx="85725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99603" y="1704975"/>
            <a:ext cx="175260" cy="3936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50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45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40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35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30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25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15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 marL="74295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74295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1823" y="59245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3779" y="5924550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3296" y="5924550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66144" y="5924550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4797" y="59245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6901" y="5924550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6419" y="5924550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9118" y="5924550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7771" y="59245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2016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9470" y="6410325"/>
            <a:ext cx="78613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solidFill>
                  <a:srgbClr val="803300"/>
                </a:solidFill>
                <a:latin typeface="Arial"/>
                <a:cs typeface="Arial"/>
              </a:rPr>
              <a:t>North</a:t>
            </a:r>
            <a:r>
              <a:rPr dirty="0" sz="900" spc="-110">
                <a:solidFill>
                  <a:srgbClr val="80330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803300"/>
                </a:solidFill>
                <a:latin typeface="Arial"/>
                <a:cs typeface="Arial"/>
              </a:rPr>
              <a:t>Pyongan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10836" y="6410325"/>
            <a:ext cx="95504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004D80"/>
                </a:solidFill>
                <a:latin typeface="Arial"/>
                <a:cs typeface="Arial"/>
              </a:rPr>
              <a:t>Hwanghaenam-do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10676" y="6410325"/>
            <a:ext cx="58674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5">
                <a:solidFill>
                  <a:srgbClr val="804D00"/>
                </a:solidFill>
                <a:latin typeface="Arial"/>
                <a:cs typeface="Arial"/>
              </a:rPr>
              <a:t>Pyongyang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2613" y="6410325"/>
            <a:ext cx="59245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20">
                <a:solidFill>
                  <a:srgbClr val="003380"/>
                </a:solidFill>
                <a:latin typeface="Arial"/>
                <a:cs typeface="Arial"/>
              </a:rPr>
              <a:t>Ryanggang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9908" y="6410325"/>
            <a:ext cx="66230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40">
                <a:solidFill>
                  <a:srgbClr val="806600"/>
                </a:solidFill>
                <a:latin typeface="Arial"/>
                <a:cs typeface="Arial"/>
              </a:rPr>
              <a:t>K</a:t>
            </a:r>
            <a:r>
              <a:rPr dirty="0" sz="900" spc="-15">
                <a:solidFill>
                  <a:srgbClr val="80660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8066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806600"/>
                </a:solidFill>
                <a:latin typeface="Arial"/>
                <a:cs typeface="Arial"/>
              </a:rPr>
              <a:t>g</a:t>
            </a:r>
            <a:r>
              <a:rPr dirty="0" sz="900" spc="25">
                <a:solidFill>
                  <a:srgbClr val="806600"/>
                </a:solidFill>
                <a:latin typeface="Arial"/>
                <a:cs typeface="Arial"/>
              </a:rPr>
              <a:t>w</a:t>
            </a:r>
            <a:r>
              <a:rPr dirty="0" sz="900" spc="10">
                <a:solidFill>
                  <a:srgbClr val="8066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806600"/>
                </a:solidFill>
                <a:latin typeface="Arial"/>
                <a:cs typeface="Arial"/>
              </a:rPr>
              <a:t>n</a:t>
            </a:r>
            <a:r>
              <a:rPr dirty="0" sz="900" spc="-55">
                <a:solidFill>
                  <a:srgbClr val="80660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806600"/>
                </a:solidFill>
                <a:latin typeface="Arial"/>
                <a:cs typeface="Arial"/>
              </a:rPr>
              <a:t>d</a:t>
            </a:r>
            <a:r>
              <a:rPr dirty="0" sz="900" spc="10">
                <a:solidFill>
                  <a:srgbClr val="806600"/>
                </a:solidFill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87002" y="6410325"/>
            <a:ext cx="47879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65">
                <a:solidFill>
                  <a:srgbClr val="001A8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001A80"/>
                </a:solidFill>
                <a:latin typeface="Arial"/>
                <a:cs typeface="Arial"/>
              </a:rPr>
              <a:t>h</a:t>
            </a:r>
            <a:r>
              <a:rPr dirty="0" sz="900" spc="-15">
                <a:solidFill>
                  <a:srgbClr val="001A8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001A80"/>
                </a:solidFill>
                <a:latin typeface="Arial"/>
                <a:cs typeface="Arial"/>
              </a:rPr>
              <a:t>g</a:t>
            </a:r>
            <a:r>
              <a:rPr dirty="0" sz="900" spc="-15">
                <a:solidFill>
                  <a:srgbClr val="001A8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001A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001A80"/>
                </a:solidFill>
                <a:latin typeface="Arial"/>
                <a:cs typeface="Arial"/>
              </a:rPr>
              <a:t>g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4302" y="6404564"/>
            <a:ext cx="914400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2700">
              <a:lnSpc>
                <a:spcPct val="104200"/>
              </a:lnSpc>
            </a:pPr>
            <a:r>
              <a:rPr dirty="0" sz="900" spc="10">
                <a:solidFill>
                  <a:srgbClr val="801900"/>
                </a:solidFill>
                <a:latin typeface="Arial"/>
                <a:cs typeface="Arial"/>
              </a:rPr>
              <a:t>North</a:t>
            </a:r>
            <a:r>
              <a:rPr dirty="0" sz="900" spc="-95">
                <a:solidFill>
                  <a:srgbClr val="8019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1900"/>
                </a:solidFill>
                <a:latin typeface="Arial"/>
                <a:cs typeface="Arial"/>
              </a:rPr>
              <a:t>Hamgyong  </a:t>
            </a:r>
            <a:r>
              <a:rPr dirty="0" sz="900" spc="-10">
                <a:solidFill>
                  <a:srgbClr val="000080"/>
                </a:solidFill>
                <a:latin typeface="Arial"/>
                <a:cs typeface="Arial"/>
              </a:rPr>
              <a:t>H</a:t>
            </a:r>
            <a:r>
              <a:rPr dirty="0" sz="900" spc="25">
                <a:solidFill>
                  <a:srgbClr val="000080"/>
                </a:solidFill>
                <a:latin typeface="Arial"/>
                <a:cs typeface="Arial"/>
              </a:rPr>
              <a:t>w</a:t>
            </a:r>
            <a:r>
              <a:rPr dirty="0" sz="900" spc="-15">
                <a:solidFill>
                  <a:srgbClr val="00008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0000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000080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000080"/>
                </a:solidFill>
                <a:latin typeface="Arial"/>
                <a:cs typeface="Arial"/>
              </a:rPr>
              <a:t>h</a:t>
            </a:r>
            <a:r>
              <a:rPr dirty="0" sz="900" spc="-15">
                <a:solidFill>
                  <a:srgbClr val="000080"/>
                </a:solidFill>
                <a:latin typeface="Arial"/>
                <a:cs typeface="Arial"/>
              </a:rPr>
              <a:t>a</a:t>
            </a:r>
            <a:r>
              <a:rPr dirty="0" sz="900" spc="-25">
                <a:solidFill>
                  <a:srgbClr val="000080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000080"/>
                </a:solidFill>
                <a:latin typeface="Arial"/>
                <a:cs typeface="Arial"/>
              </a:rPr>
              <a:t>b</a:t>
            </a:r>
            <a:r>
              <a:rPr dirty="0" sz="900" spc="-5">
                <a:solidFill>
                  <a:srgbClr val="000080"/>
                </a:solidFill>
                <a:latin typeface="Arial"/>
                <a:cs typeface="Arial"/>
              </a:rPr>
              <a:t>u</a:t>
            </a:r>
            <a:r>
              <a:rPr dirty="0" sz="900" spc="5">
                <a:solidFill>
                  <a:srgbClr val="000080"/>
                </a:solidFill>
                <a:latin typeface="Arial"/>
                <a:cs typeface="Arial"/>
              </a:rPr>
              <a:t>k</a:t>
            </a:r>
            <a:r>
              <a:rPr dirty="0" sz="900" spc="-55">
                <a:solidFill>
                  <a:srgbClr val="00008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000080"/>
                </a:solidFill>
                <a:latin typeface="Arial"/>
                <a:cs typeface="Arial"/>
              </a:rPr>
              <a:t>d</a:t>
            </a:r>
            <a:r>
              <a:rPr dirty="0" sz="900" spc="10">
                <a:solidFill>
                  <a:srgbClr val="000080"/>
                </a:solidFill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78303" y="6404564"/>
            <a:ext cx="971550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" marR="5080" indent="-5715">
              <a:lnSpc>
                <a:spcPct val="104200"/>
              </a:lnSpc>
            </a:pPr>
            <a:r>
              <a:rPr dirty="0" sz="900" spc="-10">
                <a:solidFill>
                  <a:srgbClr val="006680"/>
                </a:solidFill>
                <a:latin typeface="Arial"/>
                <a:cs typeface="Arial"/>
              </a:rPr>
              <a:t>Pyongannam-do  </a:t>
            </a:r>
            <a:r>
              <a:rPr dirty="0" sz="900" spc="-10">
                <a:solidFill>
                  <a:srgbClr val="668000"/>
                </a:solidFill>
                <a:latin typeface="Arial"/>
                <a:cs typeface="Arial"/>
              </a:rPr>
              <a:t>H</a:t>
            </a:r>
            <a:r>
              <a:rPr dirty="0" sz="900" spc="-15">
                <a:solidFill>
                  <a:srgbClr val="668000"/>
                </a:solidFill>
                <a:latin typeface="Arial"/>
                <a:cs typeface="Arial"/>
              </a:rPr>
              <a:t>a</a:t>
            </a:r>
            <a:r>
              <a:rPr dirty="0" sz="900" spc="35">
                <a:solidFill>
                  <a:srgbClr val="668000"/>
                </a:solidFill>
                <a:latin typeface="Arial"/>
                <a:cs typeface="Arial"/>
              </a:rPr>
              <a:t>m</a:t>
            </a:r>
            <a:r>
              <a:rPr dirty="0" sz="900">
                <a:solidFill>
                  <a:srgbClr val="668000"/>
                </a:solidFill>
                <a:latin typeface="Arial"/>
                <a:cs typeface="Arial"/>
              </a:rPr>
              <a:t>g</a:t>
            </a:r>
            <a:r>
              <a:rPr dirty="0" sz="900" spc="-35">
                <a:solidFill>
                  <a:srgbClr val="668000"/>
                </a:solidFill>
                <a:latin typeface="Arial"/>
                <a:cs typeface="Arial"/>
              </a:rPr>
              <a:t>y</a:t>
            </a:r>
            <a:r>
              <a:rPr dirty="0" sz="900" spc="10">
                <a:solidFill>
                  <a:srgbClr val="6680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66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668000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668000"/>
                </a:solidFill>
                <a:latin typeface="Arial"/>
                <a:cs typeface="Arial"/>
              </a:rPr>
              <a:t>n</a:t>
            </a:r>
            <a:r>
              <a:rPr dirty="0" sz="900" spc="-15">
                <a:solidFill>
                  <a:srgbClr val="668000"/>
                </a:solidFill>
                <a:latin typeface="Arial"/>
                <a:cs typeface="Arial"/>
              </a:rPr>
              <a:t>a</a:t>
            </a:r>
            <a:r>
              <a:rPr dirty="0" sz="900" spc="35">
                <a:solidFill>
                  <a:srgbClr val="668000"/>
                </a:solidFill>
                <a:latin typeface="Arial"/>
                <a:cs typeface="Arial"/>
              </a:rPr>
              <a:t>m</a:t>
            </a:r>
            <a:r>
              <a:rPr dirty="0" sz="900" spc="-55">
                <a:solidFill>
                  <a:srgbClr val="66800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668000"/>
                </a:solidFill>
                <a:latin typeface="Arial"/>
                <a:cs typeface="Arial"/>
              </a:rPr>
              <a:t>d</a:t>
            </a:r>
            <a:r>
              <a:rPr dirty="0" sz="900" spc="10">
                <a:solidFill>
                  <a:srgbClr val="668000"/>
                </a:solidFill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94812" y="6553200"/>
            <a:ext cx="221869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190080"/>
                </a:solidFill>
                <a:latin typeface="Arial"/>
                <a:cs typeface="Arial"/>
              </a:rPr>
              <a:t>Kumgang-gun_Kumgangsan </a:t>
            </a:r>
            <a:r>
              <a:rPr dirty="0" sz="900">
                <a:solidFill>
                  <a:srgbClr val="190080"/>
                </a:solidFill>
                <a:latin typeface="Arial"/>
                <a:cs typeface="Arial"/>
              </a:rPr>
              <a:t>Tourist</a:t>
            </a:r>
            <a:r>
              <a:rPr dirty="0" sz="900" spc="-95">
                <a:solidFill>
                  <a:srgbClr val="19008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190080"/>
                </a:solidFill>
                <a:latin typeface="Arial"/>
                <a:cs typeface="Arial"/>
              </a:rPr>
              <a:t>Region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58351" y="6553200"/>
            <a:ext cx="218630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35100" algn="l"/>
              </a:tabLst>
            </a:pPr>
            <a:r>
              <a:rPr dirty="0" sz="900" spc="-35">
                <a:solidFill>
                  <a:srgbClr val="4D8000"/>
                </a:solidFill>
                <a:latin typeface="Arial"/>
                <a:cs typeface="Arial"/>
              </a:rPr>
              <a:t>"</a:t>
            </a:r>
            <a:r>
              <a:rPr dirty="0" sz="900" spc="-15">
                <a:solidFill>
                  <a:srgbClr val="4D8000"/>
                </a:solidFill>
                <a:latin typeface="Arial"/>
                <a:cs typeface="Arial"/>
              </a:rPr>
              <a:t>[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4D8000"/>
                </a:solidFill>
                <a:latin typeface="Arial"/>
                <a:cs typeface="Arial"/>
              </a:rPr>
              <a:t>'</a:t>
            </a:r>
            <a:r>
              <a:rPr dirty="0" sz="900" spc="-65">
                <a:solidFill>
                  <a:srgbClr val="4D800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h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u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4D8000"/>
                </a:solidFill>
                <a:latin typeface="Arial"/>
                <a:cs typeface="Arial"/>
              </a:rPr>
              <a:t>g</a:t>
            </a:r>
            <a:r>
              <a:rPr dirty="0" sz="900" spc="20">
                <a:solidFill>
                  <a:srgbClr val="4D800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h</a:t>
            </a:r>
            <a:r>
              <a:rPr dirty="0" sz="900" spc="-25">
                <a:solidFill>
                  <a:srgbClr val="4D800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4D80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4D8000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n</a:t>
            </a:r>
            <a:r>
              <a:rPr dirty="0" sz="900" spc="-15">
                <a:solidFill>
                  <a:srgbClr val="4D8000"/>
                </a:solidFill>
                <a:latin typeface="Arial"/>
                <a:cs typeface="Arial"/>
              </a:rPr>
              <a:t>a</a:t>
            </a:r>
            <a:r>
              <a:rPr dirty="0" sz="900" spc="35">
                <a:solidFill>
                  <a:srgbClr val="4D8000"/>
                </a:solidFill>
                <a:latin typeface="Arial"/>
                <a:cs typeface="Arial"/>
              </a:rPr>
              <a:t>m</a:t>
            </a:r>
            <a:r>
              <a:rPr dirty="0" sz="900" spc="-55">
                <a:solidFill>
                  <a:srgbClr val="4D800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4D8000"/>
                </a:solidFill>
                <a:latin typeface="Arial"/>
                <a:cs typeface="Arial"/>
              </a:rPr>
              <a:t>d</a:t>
            </a:r>
            <a:r>
              <a:rPr dirty="0" sz="900" spc="-50">
                <a:solidFill>
                  <a:srgbClr val="4D800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4D8000"/>
                </a:solidFill>
                <a:latin typeface="Arial"/>
                <a:cs typeface="Arial"/>
              </a:rPr>
              <a:t>'</a:t>
            </a:r>
            <a:r>
              <a:rPr dirty="0" sz="900">
                <a:solidFill>
                  <a:srgbClr val="4D8000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33008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330080"/>
                </a:solidFill>
                <a:latin typeface="Arial"/>
                <a:cs typeface="Arial"/>
              </a:rPr>
              <a:t>'</a:t>
            </a:r>
            <a:r>
              <a:rPr dirty="0" sz="900" spc="-90">
                <a:solidFill>
                  <a:srgbClr val="330080"/>
                </a:solidFill>
                <a:latin typeface="Arial"/>
                <a:cs typeface="Arial"/>
              </a:rPr>
              <a:t>G</a:t>
            </a:r>
            <a:r>
              <a:rPr dirty="0" sz="900" spc="-15">
                <a:solidFill>
                  <a:srgbClr val="33008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3300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330080"/>
                </a:solidFill>
                <a:latin typeface="Arial"/>
                <a:cs typeface="Arial"/>
              </a:rPr>
              <a:t>g</a:t>
            </a:r>
            <a:r>
              <a:rPr dirty="0" sz="900" spc="25">
                <a:solidFill>
                  <a:srgbClr val="330080"/>
                </a:solidFill>
                <a:latin typeface="Arial"/>
                <a:cs typeface="Arial"/>
              </a:rPr>
              <a:t>w</a:t>
            </a:r>
            <a:r>
              <a:rPr dirty="0" sz="900" spc="10">
                <a:solidFill>
                  <a:srgbClr val="33008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330080"/>
                </a:solidFill>
                <a:latin typeface="Arial"/>
                <a:cs typeface="Arial"/>
              </a:rPr>
              <a:t>n</a:t>
            </a:r>
            <a:r>
              <a:rPr dirty="0" sz="900" spc="-55">
                <a:solidFill>
                  <a:srgbClr val="33008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330080"/>
                </a:solidFill>
                <a:latin typeface="Arial"/>
                <a:cs typeface="Arial"/>
              </a:rPr>
              <a:t>d</a:t>
            </a:r>
            <a:r>
              <a:rPr dirty="0" sz="900" spc="-50">
                <a:solidFill>
                  <a:srgbClr val="33008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330080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9725" y="6404564"/>
            <a:ext cx="151574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20650">
              <a:lnSpc>
                <a:spcPct val="104200"/>
              </a:lnSpc>
              <a:tabLst>
                <a:tab pos="570230" algn="l"/>
              </a:tabLst>
            </a:pPr>
            <a:r>
              <a:rPr dirty="0" sz="900" spc="-10">
                <a:solidFill>
                  <a:srgbClr val="808000"/>
                </a:solidFill>
                <a:latin typeface="Arial"/>
                <a:cs typeface="Arial"/>
              </a:rPr>
              <a:t>Kaesong </a:t>
            </a:r>
            <a:r>
              <a:rPr dirty="0" sz="900" spc="5">
                <a:solidFill>
                  <a:srgbClr val="808000"/>
                </a:solidFill>
                <a:latin typeface="Arial"/>
                <a:cs typeface="Arial"/>
              </a:rPr>
              <a:t>Industrial </a:t>
            </a:r>
            <a:r>
              <a:rPr dirty="0" sz="900" spc="-15">
                <a:solidFill>
                  <a:srgbClr val="808000"/>
                </a:solidFill>
                <a:latin typeface="Arial"/>
                <a:cs typeface="Arial"/>
              </a:rPr>
              <a:t>Region  </a:t>
            </a:r>
            <a:r>
              <a:rPr dirty="0" sz="900" spc="-5">
                <a:solidFill>
                  <a:srgbClr val="33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338000"/>
                </a:solidFill>
                <a:latin typeface="Arial"/>
                <a:cs typeface="Arial"/>
              </a:rPr>
              <a:t>'</a:t>
            </a:r>
            <a:r>
              <a:rPr dirty="0" sz="900" spc="-70">
                <a:solidFill>
                  <a:srgbClr val="338000"/>
                </a:solidFill>
                <a:latin typeface="Arial"/>
                <a:cs typeface="Arial"/>
              </a:rPr>
              <a:t>S</a:t>
            </a:r>
            <a:r>
              <a:rPr dirty="0" sz="900" spc="-25">
                <a:solidFill>
                  <a:srgbClr val="33800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3380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338000"/>
                </a:solidFill>
                <a:latin typeface="Arial"/>
                <a:cs typeface="Arial"/>
              </a:rPr>
              <a:t>u</a:t>
            </a:r>
            <a:r>
              <a:rPr dirty="0" sz="900" spc="15">
                <a:solidFill>
                  <a:srgbClr val="338000"/>
                </a:solidFill>
                <a:latin typeface="Arial"/>
                <a:cs typeface="Arial"/>
              </a:rPr>
              <a:t>l</a:t>
            </a:r>
            <a:r>
              <a:rPr dirty="0" sz="900" spc="-15">
                <a:solidFill>
                  <a:srgbClr val="338000"/>
                </a:solidFill>
                <a:latin typeface="Arial"/>
                <a:cs typeface="Arial"/>
              </a:rPr>
              <a:t>'</a:t>
            </a:r>
            <a:r>
              <a:rPr dirty="0" sz="900">
                <a:solidFill>
                  <a:srgbClr val="338000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4D008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4D0080"/>
                </a:solidFill>
                <a:latin typeface="Arial"/>
                <a:cs typeface="Arial"/>
              </a:rPr>
              <a:t>'</a:t>
            </a:r>
            <a:r>
              <a:rPr dirty="0" sz="900" spc="-90">
                <a:solidFill>
                  <a:srgbClr val="4D0080"/>
                </a:solidFill>
                <a:latin typeface="Arial"/>
                <a:cs typeface="Arial"/>
              </a:rPr>
              <a:t>G</a:t>
            </a:r>
            <a:r>
              <a:rPr dirty="0" sz="900" spc="-35">
                <a:solidFill>
                  <a:srgbClr val="4D0080"/>
                </a:solidFill>
                <a:latin typeface="Arial"/>
                <a:cs typeface="Arial"/>
              </a:rPr>
              <a:t>y</a:t>
            </a:r>
            <a:r>
              <a:rPr dirty="0" sz="900" spc="-25">
                <a:solidFill>
                  <a:srgbClr val="4D008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4D008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4D00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4D0080"/>
                </a:solidFill>
                <a:latin typeface="Arial"/>
                <a:cs typeface="Arial"/>
              </a:rPr>
              <a:t>g</a:t>
            </a:r>
            <a:r>
              <a:rPr dirty="0" sz="900" spc="10">
                <a:solidFill>
                  <a:srgbClr val="4D0080"/>
                </a:solidFill>
                <a:latin typeface="Arial"/>
                <a:cs typeface="Arial"/>
              </a:rPr>
              <a:t>s</a:t>
            </a:r>
            <a:r>
              <a:rPr dirty="0" sz="900" spc="-15">
                <a:solidFill>
                  <a:srgbClr val="4D008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4D00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4D0080"/>
                </a:solidFill>
                <a:latin typeface="Arial"/>
                <a:cs typeface="Arial"/>
              </a:rPr>
              <a:t>gb</a:t>
            </a:r>
            <a:r>
              <a:rPr dirty="0" sz="900" spc="-5">
                <a:solidFill>
                  <a:srgbClr val="4D0080"/>
                </a:solidFill>
                <a:latin typeface="Arial"/>
                <a:cs typeface="Arial"/>
              </a:rPr>
              <a:t>u</a:t>
            </a:r>
            <a:r>
              <a:rPr dirty="0" sz="900" spc="5">
                <a:solidFill>
                  <a:srgbClr val="4D0080"/>
                </a:solidFill>
                <a:latin typeface="Arial"/>
                <a:cs typeface="Arial"/>
              </a:rPr>
              <a:t>k</a:t>
            </a:r>
            <a:r>
              <a:rPr dirty="0" sz="900" spc="-55">
                <a:solidFill>
                  <a:srgbClr val="4D0080"/>
                </a:solidFill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0006" y="6696075"/>
            <a:ext cx="156654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5120" algn="l"/>
                <a:tab pos="1042035" algn="l"/>
              </a:tabLst>
            </a:pPr>
            <a:r>
              <a:rPr dirty="0" sz="900" spc="5">
                <a:solidFill>
                  <a:srgbClr val="4D0080"/>
                </a:solidFill>
                <a:latin typeface="Arial"/>
                <a:cs typeface="Arial"/>
              </a:rPr>
              <a:t>d</a:t>
            </a:r>
            <a:r>
              <a:rPr dirty="0" sz="900" spc="-50">
                <a:solidFill>
                  <a:srgbClr val="4D008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4D0080"/>
                </a:solidFill>
                <a:latin typeface="Arial"/>
                <a:cs typeface="Arial"/>
              </a:rPr>
              <a:t>'</a:t>
            </a:r>
            <a:r>
              <a:rPr dirty="0" sz="900">
                <a:solidFill>
                  <a:srgbClr val="4D0080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1A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1A8000"/>
                </a:solidFill>
                <a:latin typeface="Arial"/>
                <a:cs typeface="Arial"/>
              </a:rPr>
              <a:t>'</a:t>
            </a:r>
            <a:r>
              <a:rPr dirty="0" sz="900" spc="-90">
                <a:solidFill>
                  <a:srgbClr val="1A8000"/>
                </a:solidFill>
                <a:latin typeface="Arial"/>
                <a:cs typeface="Arial"/>
              </a:rPr>
              <a:t>G</a:t>
            </a:r>
            <a:r>
              <a:rPr dirty="0" sz="900" spc="25">
                <a:solidFill>
                  <a:srgbClr val="1A8000"/>
                </a:solidFill>
                <a:latin typeface="Arial"/>
                <a:cs typeface="Arial"/>
              </a:rPr>
              <a:t>w</a:t>
            </a:r>
            <a:r>
              <a:rPr dirty="0" sz="900" spc="-15">
                <a:solidFill>
                  <a:srgbClr val="1A800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1A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1A8000"/>
                </a:solidFill>
                <a:latin typeface="Arial"/>
                <a:cs typeface="Arial"/>
              </a:rPr>
              <a:t>g</a:t>
            </a:r>
            <a:r>
              <a:rPr dirty="0" sz="900" spc="15">
                <a:solidFill>
                  <a:srgbClr val="1A8000"/>
                </a:solidFill>
                <a:latin typeface="Arial"/>
                <a:cs typeface="Arial"/>
              </a:rPr>
              <a:t>j</a:t>
            </a:r>
            <a:r>
              <a:rPr dirty="0" sz="900" spc="-5">
                <a:solidFill>
                  <a:srgbClr val="1A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1A8000"/>
                </a:solidFill>
                <a:latin typeface="Arial"/>
                <a:cs typeface="Arial"/>
              </a:rPr>
              <a:t>'</a:t>
            </a:r>
            <a:r>
              <a:rPr dirty="0" sz="900">
                <a:solidFill>
                  <a:srgbClr val="1A8000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66008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660080"/>
                </a:solidFill>
                <a:latin typeface="Arial"/>
                <a:cs typeface="Arial"/>
              </a:rPr>
              <a:t>'</a:t>
            </a:r>
            <a:r>
              <a:rPr dirty="0" sz="900" spc="-60">
                <a:solidFill>
                  <a:srgbClr val="660080"/>
                </a:solidFill>
                <a:latin typeface="Arial"/>
                <a:cs typeface="Arial"/>
              </a:rPr>
              <a:t>D</a:t>
            </a:r>
            <a:r>
              <a:rPr dirty="0" sz="900" spc="-15">
                <a:solidFill>
                  <a:srgbClr val="660080"/>
                </a:solidFill>
                <a:latin typeface="Arial"/>
                <a:cs typeface="Arial"/>
              </a:rPr>
              <a:t>a</a:t>
            </a:r>
            <a:r>
              <a:rPr dirty="0" sz="900" spc="-25">
                <a:solidFill>
                  <a:srgbClr val="660080"/>
                </a:solidFill>
                <a:latin typeface="Arial"/>
                <a:cs typeface="Arial"/>
              </a:rPr>
              <a:t>e</a:t>
            </a:r>
            <a:r>
              <a:rPr dirty="0" sz="900" spc="15">
                <a:solidFill>
                  <a:srgbClr val="660080"/>
                </a:solidFill>
                <a:latin typeface="Arial"/>
                <a:cs typeface="Arial"/>
              </a:rPr>
              <a:t>j</a:t>
            </a:r>
            <a:r>
              <a:rPr dirty="0" sz="900" spc="-25">
                <a:solidFill>
                  <a:srgbClr val="66008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660080"/>
                </a:solidFill>
                <a:latin typeface="Arial"/>
                <a:cs typeface="Arial"/>
              </a:rPr>
              <a:t>o</a:t>
            </a:r>
            <a:r>
              <a:rPr dirty="0" sz="900" spc="-55">
                <a:solidFill>
                  <a:srgbClr val="660080"/>
                </a:solidFill>
                <a:latin typeface="Arial"/>
                <a:cs typeface="Arial"/>
              </a:rPr>
              <a:t>n</a:t>
            </a:r>
            <a:r>
              <a:rPr dirty="0" sz="900" spc="-15">
                <a:solidFill>
                  <a:srgbClr val="660080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61530" y="6696075"/>
            <a:ext cx="117030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008000"/>
                </a:solidFill>
                <a:latin typeface="Arial"/>
                <a:cs typeface="Arial"/>
              </a:rPr>
              <a:t>'</a:t>
            </a:r>
            <a:r>
              <a:rPr dirty="0" sz="900" spc="-65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008000"/>
                </a:solidFill>
                <a:latin typeface="Arial"/>
                <a:cs typeface="Arial"/>
              </a:rPr>
              <a:t>g</a:t>
            </a:r>
            <a:r>
              <a:rPr dirty="0" sz="900" spc="2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dirty="0" sz="900" spc="-25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008000"/>
                </a:solidFill>
                <a:latin typeface="Arial"/>
                <a:cs typeface="Arial"/>
              </a:rPr>
              <a:t>gb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dirty="0" sz="900" spc="5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dirty="0" sz="900" spc="-55">
                <a:solidFill>
                  <a:srgbClr val="00800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008000"/>
                </a:solidFill>
                <a:latin typeface="Arial"/>
                <a:cs typeface="Arial"/>
              </a:rPr>
              <a:t>d</a:t>
            </a:r>
            <a:r>
              <a:rPr dirty="0" sz="900" spc="-5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008000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18322" y="6696075"/>
            <a:ext cx="1717039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15669" algn="l"/>
              </a:tabLst>
            </a:pPr>
            <a:r>
              <a:rPr dirty="0" sz="900" spc="-20">
                <a:solidFill>
                  <a:srgbClr val="008019"/>
                </a:solidFill>
                <a:latin typeface="Arial"/>
                <a:cs typeface="Arial"/>
              </a:rPr>
              <a:t>u'Gyeonggi-do'	</a:t>
            </a:r>
            <a:r>
              <a:rPr dirty="0" sz="900" spc="-5">
                <a:solidFill>
                  <a:srgbClr val="800066"/>
                </a:solidFill>
                <a:latin typeface="Arial"/>
                <a:cs typeface="Arial"/>
              </a:rPr>
              <a:t>u'Jeollanam-do'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80608" y="6696075"/>
            <a:ext cx="476884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5">
                <a:solidFill>
                  <a:srgbClr val="008033"/>
                </a:solidFill>
                <a:latin typeface="Arial"/>
                <a:cs typeface="Arial"/>
              </a:rPr>
              <a:t>u'Sejong'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02263" y="6696075"/>
            <a:ext cx="45339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80004C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80004C"/>
                </a:solidFill>
                <a:latin typeface="Arial"/>
                <a:cs typeface="Arial"/>
              </a:rPr>
              <a:t>'</a:t>
            </a:r>
            <a:r>
              <a:rPr dirty="0" sz="900" spc="-60">
                <a:solidFill>
                  <a:srgbClr val="80004C"/>
                </a:solidFill>
                <a:latin typeface="Arial"/>
                <a:cs typeface="Arial"/>
              </a:rPr>
              <a:t>D</a:t>
            </a:r>
            <a:r>
              <a:rPr dirty="0" sz="900" spc="-15">
                <a:solidFill>
                  <a:srgbClr val="80004C"/>
                </a:solidFill>
                <a:latin typeface="Arial"/>
                <a:cs typeface="Arial"/>
              </a:rPr>
              <a:t>a</a:t>
            </a:r>
            <a:r>
              <a:rPr dirty="0" sz="900" spc="-25">
                <a:solidFill>
                  <a:srgbClr val="80004C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80004C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80004C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80004C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00701" y="6696075"/>
            <a:ext cx="40894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00804D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00804D"/>
                </a:solidFill>
                <a:latin typeface="Arial"/>
                <a:cs typeface="Arial"/>
              </a:rPr>
              <a:t>'</a:t>
            </a:r>
            <a:r>
              <a:rPr dirty="0" sz="900" spc="-70">
                <a:solidFill>
                  <a:srgbClr val="00804D"/>
                </a:solidFill>
                <a:latin typeface="Arial"/>
                <a:cs typeface="Arial"/>
              </a:rPr>
              <a:t>U</a:t>
            </a:r>
            <a:r>
              <a:rPr dirty="0" sz="900" spc="15">
                <a:solidFill>
                  <a:srgbClr val="00804D"/>
                </a:solidFill>
                <a:latin typeface="Arial"/>
                <a:cs typeface="Arial"/>
              </a:rPr>
              <a:t>l</a:t>
            </a:r>
            <a:r>
              <a:rPr dirty="0" sz="900" spc="10">
                <a:solidFill>
                  <a:srgbClr val="00804D"/>
                </a:solidFill>
                <a:latin typeface="Arial"/>
                <a:cs typeface="Arial"/>
              </a:rPr>
              <a:t>s</a:t>
            </a:r>
            <a:r>
              <a:rPr dirty="0" sz="900" spc="-15">
                <a:solidFill>
                  <a:srgbClr val="00804D"/>
                </a:solidFill>
                <a:latin typeface="Arial"/>
                <a:cs typeface="Arial"/>
              </a:rPr>
              <a:t>a</a:t>
            </a:r>
            <a:r>
              <a:rPr dirty="0" sz="900" spc="-55">
                <a:solidFill>
                  <a:srgbClr val="00804D"/>
                </a:solidFill>
                <a:latin typeface="Arial"/>
                <a:cs typeface="Arial"/>
              </a:rPr>
              <a:t>n</a:t>
            </a:r>
            <a:r>
              <a:rPr dirty="0" sz="900" spc="-15">
                <a:solidFill>
                  <a:srgbClr val="00804D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54639" y="6696075"/>
            <a:ext cx="113982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5">
                <a:solidFill>
                  <a:srgbClr val="800033"/>
                </a:solidFill>
                <a:latin typeface="Arial"/>
                <a:cs typeface="Arial"/>
              </a:rPr>
              <a:t>u'Gyeongsangnam-do'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77170" y="6696075"/>
            <a:ext cx="657225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800080"/>
                </a:solidFill>
                <a:latin typeface="Arial"/>
                <a:cs typeface="Arial"/>
              </a:rPr>
              <a:t>u'Jeju-do'</a:t>
            </a:r>
            <a:endParaRPr sz="9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45"/>
              </a:spcBef>
            </a:pPr>
            <a:r>
              <a:rPr dirty="0" sz="900" spc="-20">
                <a:solidFill>
                  <a:srgbClr val="008066"/>
                </a:solidFill>
                <a:latin typeface="Arial"/>
                <a:cs typeface="Arial"/>
              </a:rPr>
              <a:t>u'Busan'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79651" y="6838950"/>
            <a:ext cx="151384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5800" algn="l"/>
              </a:tabLst>
            </a:pPr>
            <a:r>
              <a:rPr dirty="0" sz="900" spc="-10">
                <a:solidFill>
                  <a:srgbClr val="80001A"/>
                </a:solidFill>
                <a:latin typeface="Arial"/>
                <a:cs typeface="Arial"/>
              </a:rPr>
              <a:t>u'Incheon'	</a:t>
            </a:r>
            <a:r>
              <a:rPr dirty="0" sz="900" spc="-10">
                <a:solidFill>
                  <a:srgbClr val="008080"/>
                </a:solidFill>
                <a:latin typeface="Arial"/>
                <a:cs typeface="Arial"/>
              </a:rPr>
              <a:t>u'Jeollabuk-do']"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0482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1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5257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66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52700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47662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4D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8152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4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14950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3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4837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858000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1A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7712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95300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52575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66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667000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19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29200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4D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48425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33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62825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33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915275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4D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86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1A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25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66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02882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34327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9097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1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8958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8483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47700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0675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62952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90587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152900" y="691515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819650" y="691515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0"/>
            <a:ext cx="247650" cy="114300"/>
          </a:xfrm>
          <a:custGeom>
            <a:avLst/>
            <a:gdLst/>
            <a:ahLst/>
            <a:cxnLst/>
            <a:rect l="l" t="t" r="r" b="b"/>
            <a:pathLst>
              <a:path w="247650" h="114300">
                <a:moveTo>
                  <a:pt x="0" y="0"/>
                </a:moveTo>
                <a:lnTo>
                  <a:pt x="247650" y="0"/>
                </a:lnTo>
                <a:lnTo>
                  <a:pt x="24765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0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85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4550" y="702945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6098" y="2275798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17846" y="219254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50603" y="301206"/>
                </a:moveTo>
                <a:lnTo>
                  <a:pt x="92789" y="290179"/>
                </a:lnTo>
                <a:lnTo>
                  <a:pt x="44110" y="257096"/>
                </a:lnTo>
                <a:lnTo>
                  <a:pt x="11027" y="208417"/>
                </a:lnTo>
                <a:lnTo>
                  <a:pt x="0" y="150603"/>
                </a:lnTo>
                <a:lnTo>
                  <a:pt x="2756" y="120554"/>
                </a:lnTo>
                <a:lnTo>
                  <a:pt x="24812" y="67308"/>
                </a:lnTo>
                <a:lnTo>
                  <a:pt x="67308" y="24812"/>
                </a:lnTo>
                <a:lnTo>
                  <a:pt x="120554" y="2756"/>
                </a:lnTo>
                <a:lnTo>
                  <a:pt x="150603" y="0"/>
                </a:lnTo>
                <a:lnTo>
                  <a:pt x="180652" y="2756"/>
                </a:lnTo>
                <a:lnTo>
                  <a:pt x="233898" y="24812"/>
                </a:lnTo>
                <a:lnTo>
                  <a:pt x="276394" y="67308"/>
                </a:lnTo>
                <a:lnTo>
                  <a:pt x="298450" y="120554"/>
                </a:lnTo>
                <a:lnTo>
                  <a:pt x="301206" y="150603"/>
                </a:lnTo>
                <a:lnTo>
                  <a:pt x="298450" y="180652"/>
                </a:lnTo>
                <a:lnTo>
                  <a:pt x="276394" y="233898"/>
                </a:lnTo>
                <a:lnTo>
                  <a:pt x="233898" y="276394"/>
                </a:lnTo>
                <a:lnTo>
                  <a:pt x="180652" y="298450"/>
                </a:lnTo>
                <a:lnTo>
                  <a:pt x="150603" y="3012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36098" y="2275798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71098" y="2275798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56793" y="2226492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80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91793" y="2226492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80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00575" y="2200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35575" y="2200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87446" y="2217146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4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22446" y="2217146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4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35825" y="2295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70825" y="2295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86098" y="2275798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8746" y="24862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01098" y="25536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60575" y="247808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21792" y="250430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80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90961" y="2538473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13200" y="252571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08746" y="24862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11097" y="25536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78746" y="24862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13745" y="24862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00961" y="2538473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35961" y="2538473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05825" y="257333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5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20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55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90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78200" y="28035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82446" y="2772771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4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17446" y="2772771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4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71957" y="279228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46097" y="2831423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600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76957" y="279228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851098" y="2831423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470961" y="2816286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5825" y="312896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01098" y="31092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068746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703746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38746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73746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60961" y="3094098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30825" y="312896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887446" y="3050583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13745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216098" y="31092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11957" y="30700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436792" y="3059930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66098" y="33870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20825" y="34067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55825" y="34067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771098" y="33870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366957" y="3347907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91793" y="3337743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36957" y="3347907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11097" y="33870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878746" y="331969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13745" y="331969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148745" y="331969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870825" y="34067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486098" y="33870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98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33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68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703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338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973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608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243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965825" y="368458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600825" y="368458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235825" y="368458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823200" y="363696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58200" y="363696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38200" y="3914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520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155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790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406097" y="394267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060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608746" y="3875321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311097" y="394267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878746" y="3875321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553200" y="3914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216098" y="394267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870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46957" y="390353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26957" y="418134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01098" y="422048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20961" y="4205348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703746" y="415313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347446" y="4161833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001957" y="418134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660961" y="4205348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271957" y="418134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906957" y="418134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600825" y="424021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216098" y="422048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775575" y="41449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418745" y="415313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0575" y="44227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20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55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771098" y="449829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425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013200" y="4470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660961" y="4483161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330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896793" y="4448993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553200" y="4470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235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851098" y="449829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418745" y="443094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07446" y="4717458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442446" y="4717458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096957" y="4736969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721792" y="472680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356793" y="472680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041097" y="47761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636957" y="4736969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311097" y="47761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946097" y="47761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600825" y="479583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157446" y="4717458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792446" y="4717458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458200" y="474821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07446" y="4995271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520825" y="50736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36098" y="505392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790825" y="50736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378200" y="50260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991793" y="5004618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695825" y="50736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311097" y="505392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965825" y="50736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581098" y="505392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176957" y="501478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823200" y="50260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446957" y="501478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26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461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096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721792" y="5282430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356793" y="5282430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001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636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311097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946097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581098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200961" y="5316598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851098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486098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66098" y="56095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485961" y="5594411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155825" y="56292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743200" y="55816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378200" y="55816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041097" y="56095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676097" y="56095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 txBox="1"/>
          <p:nvPr/>
        </p:nvSpPr>
        <p:spPr>
          <a:xfrm>
            <a:off x="806450" y="1257300"/>
            <a:ext cx="4435475" cy="656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C0392B"/>
                </a:solidFill>
                <a:latin typeface="Helvetica"/>
                <a:cs typeface="Helvetica"/>
              </a:rPr>
              <a:t>SORT BY </a:t>
            </a:r>
            <a:r>
              <a:rPr dirty="0" sz="1500" b="1" u="heavy">
                <a:solidFill>
                  <a:srgbClr val="0000EE"/>
                </a:solidFill>
                <a:latin typeface="Helvetica"/>
                <a:cs typeface="Helvetica"/>
              </a:rPr>
              <a:t>SERIES </a:t>
            </a:r>
            <a:r>
              <a:rPr dirty="0" sz="1500" b="1">
                <a:solidFill>
                  <a:srgbClr val="C0392B"/>
                </a:solidFill>
                <a:latin typeface="Helvetica"/>
                <a:cs typeface="Helvetica"/>
              </a:rPr>
              <a:t>/ </a:t>
            </a:r>
            <a:r>
              <a:rPr dirty="0" sz="1500" spc="-15" b="1" u="heavy">
                <a:solidFill>
                  <a:srgbClr val="0000EE"/>
                </a:solidFill>
                <a:latin typeface="Helvetica"/>
                <a:cs typeface="Helvetica"/>
              </a:rPr>
              <a:t>CORRELATION</a:t>
            </a:r>
            <a:r>
              <a:rPr dirty="0" sz="1500" spc="-55" b="1" u="heavy">
                <a:solidFill>
                  <a:srgbClr val="0000EE"/>
                </a:solidFill>
                <a:latin typeface="Helvetica"/>
                <a:cs typeface="Helvetica"/>
              </a:rPr>
              <a:t> </a:t>
            </a:r>
            <a:r>
              <a:rPr dirty="0" sz="1500" b="1" u="heavy">
                <a:solidFill>
                  <a:srgbClr val="0000EE"/>
                </a:solidFill>
                <a:latin typeface="Helvetica"/>
                <a:cs typeface="Helvetica"/>
              </a:rPr>
              <a:t>COEFFICENT</a:t>
            </a:r>
            <a:endParaRPr sz="15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C0392B"/>
                </a:solidFill>
                <a:latin typeface="Helvetica"/>
                <a:cs typeface="Helvetica"/>
              </a:rPr>
              <a:t>SERIES: </a:t>
            </a:r>
            <a:r>
              <a:rPr dirty="0" sz="1500" spc="-15" b="1">
                <a:solidFill>
                  <a:srgbClr val="C0392B"/>
                </a:solidFill>
                <a:latin typeface="Helvetica"/>
                <a:cs typeface="Helvetica"/>
              </a:rPr>
              <a:t>CORRELATION</a:t>
            </a:r>
            <a:r>
              <a:rPr dirty="0" sz="1500" spc="-50" b="1">
                <a:solidFill>
                  <a:srgbClr val="C0392B"/>
                </a:solidFill>
                <a:latin typeface="Helvetica"/>
                <a:cs typeface="Helvetica"/>
              </a:rPr>
              <a:t> </a:t>
            </a:r>
            <a:r>
              <a:rPr dirty="0" sz="1500" b="1">
                <a:solidFill>
                  <a:srgbClr val="C0392B"/>
                </a:solidFill>
                <a:latin typeface="Helvetica"/>
                <a:cs typeface="Helvetica"/>
              </a:rPr>
              <a:t>COEFFICIENT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170" name="object 1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86</a:t>
            </a:r>
          </a:p>
        </p:txBody>
      </p:sp>
      <p:sp>
        <p:nvSpPr>
          <p:cNvPr id="169" name="object 169"/>
          <p:cNvSpPr txBox="1"/>
          <p:nvPr/>
        </p:nvSpPr>
        <p:spPr>
          <a:xfrm>
            <a:off x="4318644" y="6229350"/>
            <a:ext cx="142113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Download</a:t>
            </a:r>
            <a:r>
              <a:rPr dirty="0" sz="1350" spc="-114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35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Dataset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0" y="2609964"/>
            <a:ext cx="8827135" cy="225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Visualizations/dashboarding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useful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policy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but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75">
                <a:solidFill>
                  <a:srgbClr val="C0392B"/>
                </a:solidFill>
                <a:latin typeface="Arial"/>
                <a:cs typeface="Arial"/>
              </a:rPr>
              <a:t>it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limited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by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strength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4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underlying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used</a:t>
            </a:r>
            <a:endParaRPr sz="2250">
              <a:latin typeface="Arial"/>
              <a:cs typeface="Arial"/>
            </a:endParaRPr>
          </a:p>
          <a:p>
            <a:pPr marL="12700" marR="323850">
              <a:lnSpc>
                <a:spcPct val="108300"/>
              </a:lnSpc>
              <a:spcBef>
                <a:spcPts val="1500"/>
              </a:spcBef>
            </a:pP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There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potential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extend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existing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indicators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alternative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sources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Further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study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</a:t>
            </a:r>
            <a:r>
              <a:rPr dirty="0" sz="2250" spc="-2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required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87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2480310">
              <a:lnSpc>
                <a:spcPct val="100000"/>
              </a:lnSpc>
            </a:pPr>
            <a:r>
              <a:rPr dirty="0" spc="475"/>
              <a:t>Conclusions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4976" y="707136"/>
            <a:ext cx="2414016" cy="2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31135" y="3011423"/>
            <a:ext cx="2182367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30623" y="5961888"/>
            <a:ext cx="182879" cy="853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32832" y="768095"/>
            <a:ext cx="2426208" cy="1853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08320" y="5084064"/>
            <a:ext cx="2962655" cy="231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08320" y="5522976"/>
            <a:ext cx="2779776" cy="243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08320" y="5974079"/>
            <a:ext cx="2474976" cy="5364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32432" y="5096664"/>
            <a:ext cx="975360" cy="0"/>
          </a:xfrm>
          <a:custGeom>
            <a:avLst/>
            <a:gdLst/>
            <a:ahLst/>
            <a:cxnLst/>
            <a:rect l="l" t="t" r="r" b="b"/>
            <a:pathLst>
              <a:path w="975360" h="0">
                <a:moveTo>
                  <a:pt x="0" y="0"/>
                </a:moveTo>
                <a:lnTo>
                  <a:pt x="97536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32432" y="5297056"/>
            <a:ext cx="2472055" cy="0"/>
          </a:xfrm>
          <a:custGeom>
            <a:avLst/>
            <a:gdLst/>
            <a:ahLst/>
            <a:cxnLst/>
            <a:rect l="l" t="t" r="r" b="b"/>
            <a:pathLst>
              <a:path w="2472054" h="0">
                <a:moveTo>
                  <a:pt x="0" y="0"/>
                </a:moveTo>
                <a:lnTo>
                  <a:pt x="247192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69007" y="5538594"/>
            <a:ext cx="2435860" cy="0"/>
          </a:xfrm>
          <a:custGeom>
            <a:avLst/>
            <a:gdLst/>
            <a:ahLst/>
            <a:cxnLst/>
            <a:rect l="l" t="t" r="r" b="b"/>
            <a:pathLst>
              <a:path w="2435860" h="0">
                <a:moveTo>
                  <a:pt x="0" y="0"/>
                </a:moveTo>
                <a:lnTo>
                  <a:pt x="243535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17520" y="5976713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 h="0">
                <a:moveTo>
                  <a:pt x="0" y="0"/>
                </a:moveTo>
                <a:lnTo>
                  <a:pt x="123139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17903" y="6276921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52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38272" y="6276921"/>
            <a:ext cx="1310640" cy="0"/>
          </a:xfrm>
          <a:custGeom>
            <a:avLst/>
            <a:gdLst/>
            <a:ahLst/>
            <a:cxnLst/>
            <a:rect l="l" t="t" r="r" b="b"/>
            <a:pathLst>
              <a:path w="1310639" h="0">
                <a:moveTo>
                  <a:pt x="0" y="0"/>
                </a:moveTo>
                <a:lnTo>
                  <a:pt x="13106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3039" y="6504744"/>
            <a:ext cx="2127885" cy="0"/>
          </a:xfrm>
          <a:custGeom>
            <a:avLst/>
            <a:gdLst/>
            <a:ahLst/>
            <a:cxnLst/>
            <a:rect l="l" t="t" r="r" b="b"/>
            <a:pathLst>
              <a:path w="2127885" h="0">
                <a:moveTo>
                  <a:pt x="0" y="0"/>
                </a:moveTo>
                <a:lnTo>
                  <a:pt x="212750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91844" y="5066427"/>
            <a:ext cx="53340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5">
                <a:solidFill>
                  <a:srgbClr val="6B6B6B"/>
                </a:solidFill>
                <a:latin typeface="Times New Roman"/>
                <a:cs typeface="Times New Roman"/>
              </a:rPr>
              <a:t>$</a:t>
            </a:r>
            <a:r>
              <a:rPr dirty="0" sz="1600" spc="140">
                <a:solidFill>
                  <a:srgbClr val="6B6B6B"/>
                </a:solidFill>
                <a:latin typeface="Times New Roman"/>
                <a:cs typeface="Times New Roman"/>
              </a:rPr>
              <a:t>0</a:t>
            </a:r>
            <a:r>
              <a:rPr dirty="0" sz="1600" spc="50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70">
                <a:solidFill>
                  <a:srgbClr val="6B6B6B"/>
                </a:solidFill>
                <a:latin typeface="Times New Roman"/>
                <a:cs typeface="Times New Roman"/>
              </a:rPr>
              <a:t>31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6163" y="5511405"/>
            <a:ext cx="289242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2590" algn="l"/>
                <a:tab pos="2878455" algn="l"/>
              </a:tabLst>
            </a:pPr>
            <a:r>
              <a:rPr dirty="0" sz="1600" spc="125">
                <a:solidFill>
                  <a:srgbClr val="6B6B6B"/>
                </a:solidFill>
                <a:latin typeface="Times New Roman"/>
                <a:cs typeface="Times New Roman"/>
              </a:rPr>
              <a:t>65	</a:t>
            </a:r>
            <a:r>
              <a:rPr dirty="0" sz="1600" spc="125" u="heavy">
                <a:solidFill>
                  <a:srgbClr val="6B6B6B"/>
                </a:solidFill>
                <a:latin typeface="Times New Roman"/>
                <a:cs typeface="Times New Roman"/>
              </a:rPr>
              <a:t> 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0692" y="3409436"/>
            <a:ext cx="2444750" cy="1565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70230" marR="13335" indent="-140335">
              <a:lnSpc>
                <a:spcPct val="127000"/>
              </a:lnSpc>
            </a:pPr>
            <a:r>
              <a:rPr dirty="0" sz="2000" spc="30">
                <a:solidFill>
                  <a:srgbClr val="6B6B6B"/>
                </a:solidFill>
                <a:latin typeface="Times New Roman"/>
                <a:cs typeface="Times New Roman"/>
              </a:rPr>
              <a:t>l\1ore </a:t>
            </a:r>
            <a:r>
              <a:rPr dirty="0" sz="2000" spc="50">
                <a:solidFill>
                  <a:srgbClr val="6B6B6B"/>
                </a:solidFill>
                <a:latin typeface="Times New Roman"/>
                <a:cs typeface="Times New Roman"/>
              </a:rPr>
              <a:t>oookie</a:t>
            </a:r>
            <a:r>
              <a:rPr dirty="0" sz="2000" spc="-204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00" spc="150">
                <a:solidFill>
                  <a:srgbClr val="525252"/>
                </a:solidFill>
                <a:latin typeface="Times New Roman"/>
                <a:cs typeface="Times New Roman"/>
              </a:rPr>
              <a:t>t</a:t>
            </a:r>
            <a:r>
              <a:rPr dirty="0" sz="2000" spc="150">
                <a:solidFill>
                  <a:srgbClr val="6B6B6B"/>
                </a:solidFill>
                <a:latin typeface="Times New Roman"/>
                <a:cs typeface="Times New Roman"/>
              </a:rPr>
              <a:t>han  </a:t>
            </a:r>
            <a:r>
              <a:rPr dirty="0" sz="2000" spc="100">
                <a:solidFill>
                  <a:srgbClr val="6B6B6B"/>
                </a:solidFill>
                <a:latin typeface="Times New Roman"/>
                <a:cs typeface="Times New Roman"/>
              </a:rPr>
              <a:t>caramel,</a:t>
            </a:r>
            <a:r>
              <a:rPr dirty="0" sz="2000" spc="-65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00" spc="90">
                <a:solidFill>
                  <a:srgbClr val="6B6B6B"/>
                </a:solidFill>
                <a:latin typeface="Times New Roman"/>
                <a:cs typeface="Times New Roman"/>
              </a:rPr>
              <a:t>milkier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000" spc="85">
                <a:solidFill>
                  <a:srgbClr val="6B6B6B"/>
                </a:solidFill>
                <a:latin typeface="Times New Roman"/>
                <a:cs typeface="Times New Roman"/>
              </a:rPr>
              <a:t>cha</a:t>
            </a:r>
            <a:r>
              <a:rPr dirty="0" sz="2000" spc="-26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00" spc="75">
                <a:solidFill>
                  <a:srgbClr val="6B6B6B"/>
                </a:solidFill>
                <a:latin typeface="Times New Roman"/>
                <a:cs typeface="Times New Roman"/>
              </a:rPr>
              <a:t>oolate·</a:t>
            </a:r>
            <a:r>
              <a:rPr dirty="0" sz="2000" spc="-28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50" spc="-110">
                <a:solidFill>
                  <a:srgbClr val="C3C3C3"/>
                </a:solidFill>
                <a:latin typeface="Times New Roman"/>
                <a:cs typeface="Times New Roman"/>
              </a:rPr>
              <a:t>,</a:t>
            </a:r>
            <a:r>
              <a:rPr dirty="0" sz="2050" spc="-110">
                <a:solidFill>
                  <a:srgbClr val="6B6B6B"/>
                </a:solidFill>
                <a:latin typeface="Times New Roman"/>
                <a:cs typeface="Times New Roman"/>
              </a:rPr>
              <a:t>oooki.e</a:t>
            </a:r>
            <a:r>
              <a:rPr dirty="0" sz="2050" spc="-7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50" spc="-35">
                <a:solidFill>
                  <a:srgbClr val="6B6B6B"/>
                </a:solidFill>
                <a:latin typeface="Times New Roman"/>
                <a:cs typeface="Times New Roman"/>
              </a:rPr>
              <a:t>l</a:t>
            </a:r>
            <a:r>
              <a:rPr dirty="0" sz="2050" spc="-35">
                <a:solidFill>
                  <a:srgbClr val="525252"/>
                </a:solidFill>
                <a:latin typeface="Times New Roman"/>
                <a:cs typeface="Times New Roman"/>
              </a:rPr>
              <a:t>1</a:t>
            </a:r>
            <a:r>
              <a:rPr dirty="0" sz="2050" spc="-35">
                <a:solidFill>
                  <a:srgbClr val="6B6B6B"/>
                </a:solidFill>
                <a:latin typeface="Times New Roman"/>
                <a:cs typeface="Times New Roman"/>
              </a:rPr>
              <a:t>as</a:t>
            </a:r>
            <a:endParaRPr sz="2050">
              <a:latin typeface="Times New Roman"/>
              <a:cs typeface="Times New Roman"/>
            </a:endParaRPr>
          </a:p>
          <a:p>
            <a:pPr marL="932815">
              <a:lnSpc>
                <a:spcPct val="100000"/>
              </a:lnSpc>
              <a:spcBef>
                <a:spcPts val="484"/>
              </a:spcBef>
            </a:pPr>
            <a:r>
              <a:rPr dirty="0" sz="2000" spc="75">
                <a:solidFill>
                  <a:srgbClr val="6B6B6B"/>
                </a:solidFill>
                <a:latin typeface="Times New Roman"/>
                <a:cs typeface="Times New Roman"/>
              </a:rPr>
              <a:t>vanilla</a:t>
            </a:r>
            <a:r>
              <a:rPr dirty="0" sz="2000" spc="-5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6B6B6B"/>
                </a:solidFill>
                <a:latin typeface="Times New Roman"/>
                <a:cs typeface="Times New Roman"/>
              </a:rPr>
              <a:t>fla,</a:t>
            </a:r>
            <a:r>
              <a:rPr dirty="0" sz="2000" spc="114">
                <a:solidFill>
                  <a:srgbClr val="6B6B6B"/>
                </a:solidFill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3611" y="5956381"/>
            <a:ext cx="181927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05939" algn="l"/>
              </a:tabLst>
            </a:pPr>
            <a:r>
              <a:rPr dirty="0" sz="1600" spc="50">
                <a:solidFill>
                  <a:srgbClr val="6B6B6B"/>
                </a:solidFill>
                <a:latin typeface="Times New Roman"/>
                <a:cs typeface="Times New Roman"/>
              </a:rPr>
              <a:t>3</a:t>
            </a:r>
            <a:r>
              <a:rPr dirty="0" sz="1600" spc="50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50">
                <a:solidFill>
                  <a:srgbClr val="6B6B6B"/>
                </a:solidFill>
                <a:latin typeface="Times New Roman"/>
                <a:cs typeface="Times New Roman"/>
              </a:rPr>
              <a:t>0g</a:t>
            </a:r>
            <a:r>
              <a:rPr dirty="0" sz="1600" spc="7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1600" u="sng">
                <a:solidFill>
                  <a:srgbClr val="6B6B6B"/>
                </a:solidFill>
                <a:latin typeface="Times New Roman"/>
                <a:cs typeface="Times New Roman"/>
              </a:rPr>
              <a:t> 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2283" y="6273860"/>
            <a:ext cx="417830" cy="239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35">
                <a:solidFill>
                  <a:srgbClr val="6B6B6B"/>
                </a:solidFill>
                <a:latin typeface="Arial"/>
                <a:cs typeface="Arial"/>
              </a:rPr>
              <a:t>6</a:t>
            </a:r>
            <a:r>
              <a:rPr dirty="0" sz="1500" spc="-285">
                <a:solidFill>
                  <a:srgbClr val="6B6B6B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939393"/>
                </a:solidFill>
                <a:latin typeface="Arial"/>
                <a:cs typeface="Arial"/>
              </a:rPr>
              <a:t>.</a:t>
            </a:r>
            <a:r>
              <a:rPr dirty="0" sz="1500" spc="20">
                <a:solidFill>
                  <a:srgbClr val="6B6B6B"/>
                </a:solidFill>
                <a:latin typeface="Arial"/>
                <a:cs typeface="Arial"/>
              </a:rPr>
              <a:t>0g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02811" y="6559843"/>
            <a:ext cx="41084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110">
                <a:solidFill>
                  <a:srgbClr val="6B6B6B"/>
                </a:solidFill>
                <a:latin typeface="Times New Roman"/>
                <a:cs typeface="Times New Roman"/>
              </a:rPr>
              <a:t>0</a:t>
            </a:r>
            <a:r>
              <a:rPr dirty="0" sz="1600" spc="50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30">
                <a:solidFill>
                  <a:srgbClr val="6B6B6B"/>
                </a:solidFill>
                <a:latin typeface="Times New Roman"/>
                <a:cs typeface="Times New Roman"/>
              </a:rPr>
              <a:t>5g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36084" y="5119766"/>
            <a:ext cx="558800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>
                <a:solidFill>
                  <a:srgbClr val="6B6B6B"/>
                </a:solidFill>
                <a:latin typeface="Arial"/>
                <a:cs typeface="Arial"/>
              </a:rPr>
              <a:t>COS</a:t>
            </a:r>
            <a:r>
              <a:rPr dirty="0" sz="1300" spc="-15">
                <a:solidFill>
                  <a:srgbClr val="6B6B6B"/>
                </a:solidFill>
                <a:latin typeface="Arial"/>
                <a:cs typeface="Arial"/>
              </a:rPr>
              <a:t>T</a:t>
            </a:r>
            <a:r>
              <a:rPr dirty="0" sz="1300" spc="65">
                <a:solidFill>
                  <a:srgbClr val="858585"/>
                </a:solidFill>
                <a:latin typeface="Arial"/>
                <a:cs typeface="Arial"/>
              </a:rPr>
              <a:t>*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65396" y="5564743"/>
            <a:ext cx="905510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285">
                <a:solidFill>
                  <a:srgbClr val="6B6B6B"/>
                </a:solidFill>
                <a:latin typeface="Arial"/>
                <a:cs typeface="Arial"/>
              </a:rPr>
              <a:t>CA</a:t>
            </a:r>
            <a:r>
              <a:rPr dirty="0" sz="1300" spc="35">
                <a:solidFill>
                  <a:srgbClr val="6B6B6B"/>
                </a:solidFill>
                <a:latin typeface="Arial"/>
                <a:cs typeface="Arial"/>
              </a:rPr>
              <a:t>l</a:t>
            </a:r>
            <a:r>
              <a:rPr dirty="0" sz="1300" spc="-15">
                <a:solidFill>
                  <a:srgbClr val="6B6B6B"/>
                </a:solidFill>
                <a:latin typeface="Arial"/>
                <a:cs typeface="Arial"/>
              </a:rPr>
              <a:t>OR</a:t>
            </a:r>
            <a:r>
              <a:rPr dirty="0" sz="1300" spc="80">
                <a:solidFill>
                  <a:srgbClr val="6B6B6B"/>
                </a:solidFill>
                <a:latin typeface="Arial"/>
                <a:cs typeface="Arial"/>
              </a:rPr>
              <a:t>I</a:t>
            </a:r>
            <a:r>
              <a:rPr dirty="0" sz="1300" spc="-80">
                <a:solidFill>
                  <a:srgbClr val="525252"/>
                </a:solidFill>
                <a:latin typeface="Arial"/>
                <a:cs typeface="Arial"/>
              </a:rPr>
              <a:t>E</a:t>
            </a:r>
            <a:r>
              <a:rPr dirty="0" sz="1300" spc="180">
                <a:solidFill>
                  <a:srgbClr val="6B6B6B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50155" y="5909141"/>
            <a:ext cx="908685" cy="892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725" marR="5080" indent="-73660">
              <a:lnSpc>
                <a:spcPct val="145800"/>
              </a:lnSpc>
            </a:pPr>
            <a:r>
              <a:rPr dirty="0" sz="1350" spc="-65">
                <a:solidFill>
                  <a:srgbClr val="525252"/>
                </a:solidFill>
                <a:latin typeface="Arial"/>
                <a:cs typeface="Arial"/>
              </a:rPr>
              <a:t>T</a:t>
            </a:r>
            <a:r>
              <a:rPr dirty="0" sz="1350" spc="-65">
                <a:solidFill>
                  <a:srgbClr val="6B6B6B"/>
                </a:solidFill>
                <a:latin typeface="Arial"/>
                <a:cs typeface="Arial"/>
              </a:rPr>
              <a:t>O</a:t>
            </a:r>
            <a:r>
              <a:rPr dirty="0" sz="1350" spc="-65">
                <a:solidFill>
                  <a:srgbClr val="525252"/>
                </a:solidFill>
                <a:latin typeface="Arial"/>
                <a:cs typeface="Arial"/>
              </a:rPr>
              <a:t>T</a:t>
            </a:r>
            <a:r>
              <a:rPr dirty="0" sz="1350" spc="-65">
                <a:solidFill>
                  <a:srgbClr val="6B6B6B"/>
                </a:solidFill>
                <a:latin typeface="Arial"/>
                <a:cs typeface="Arial"/>
              </a:rPr>
              <a:t>All. </a:t>
            </a:r>
            <a:r>
              <a:rPr dirty="0" sz="1350" spc="-80">
                <a:solidFill>
                  <a:srgbClr val="525252"/>
                </a:solidFill>
                <a:latin typeface="Arial"/>
                <a:cs typeface="Arial"/>
              </a:rPr>
              <a:t>F</a:t>
            </a:r>
            <a:r>
              <a:rPr dirty="0" sz="1350" spc="-80">
                <a:solidFill>
                  <a:srgbClr val="6B6B6B"/>
                </a:solidFill>
                <a:latin typeface="Arial"/>
                <a:cs typeface="Arial"/>
              </a:rPr>
              <a:t>AT  </a:t>
            </a:r>
            <a:r>
              <a:rPr dirty="0" sz="1300" spc="5">
                <a:solidFill>
                  <a:srgbClr val="6B6B6B"/>
                </a:solidFill>
                <a:latin typeface="Arial"/>
                <a:cs typeface="Arial"/>
              </a:rPr>
              <a:t>S</a:t>
            </a:r>
            <a:r>
              <a:rPr dirty="0" sz="1300" spc="5">
                <a:solidFill>
                  <a:srgbClr val="858585"/>
                </a:solidFill>
                <a:latin typeface="Arial"/>
                <a:cs typeface="Arial"/>
              </a:rPr>
              <a:t>U</a:t>
            </a:r>
            <a:r>
              <a:rPr dirty="0" sz="1300" spc="5">
                <a:solidFill>
                  <a:srgbClr val="6B6B6B"/>
                </a:solidFill>
                <a:latin typeface="Arial"/>
                <a:cs typeface="Arial"/>
              </a:rPr>
              <a:t>G</a:t>
            </a:r>
            <a:r>
              <a:rPr dirty="0" sz="1300" spc="5">
                <a:solidFill>
                  <a:srgbClr val="858585"/>
                </a:solidFill>
                <a:latin typeface="Arial"/>
                <a:cs typeface="Arial"/>
              </a:rPr>
              <a:t>A </a:t>
            </a:r>
            <a:r>
              <a:rPr dirty="0" sz="1300" spc="-50">
                <a:solidFill>
                  <a:srgbClr val="6B6B6B"/>
                </a:solidFill>
                <a:latin typeface="Arial"/>
                <a:cs typeface="Arial"/>
              </a:rPr>
              <a:t>R  </a:t>
            </a:r>
            <a:r>
              <a:rPr dirty="0" sz="1300" spc="25">
                <a:solidFill>
                  <a:srgbClr val="6B6B6B"/>
                </a:solidFill>
                <a:latin typeface="Arial"/>
                <a:cs typeface="Arial"/>
              </a:rPr>
              <a:t>PRO</a:t>
            </a:r>
            <a:r>
              <a:rPr dirty="0" sz="1300" spc="25">
                <a:solidFill>
                  <a:srgbClr val="525252"/>
                </a:solidFill>
                <a:latin typeface="Arial"/>
                <a:cs typeface="Arial"/>
              </a:rPr>
              <a:t>TE</a:t>
            </a:r>
            <a:r>
              <a:rPr dirty="0" sz="1300" spc="25">
                <a:solidFill>
                  <a:srgbClr val="6B6B6B"/>
                </a:solidFill>
                <a:latin typeface="Arial"/>
                <a:cs typeface="Arial"/>
              </a:rPr>
              <a:t>IN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8667" y="6420398"/>
            <a:ext cx="71247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90">
                <a:solidFill>
                  <a:srgbClr val="A8A8A8"/>
                </a:solidFill>
                <a:latin typeface="Times New Roman"/>
                <a:cs typeface="Times New Roman"/>
              </a:rPr>
              <a:t>II</a:t>
            </a:r>
            <a:r>
              <a:rPr dirty="0" sz="1600" spc="190">
                <a:solidFill>
                  <a:srgbClr val="6B6B6B"/>
                </a:solidFill>
                <a:latin typeface="Times New Roman"/>
                <a:cs typeface="Times New Roman"/>
              </a:rPr>
              <a:t>0</a:t>
            </a:r>
            <a:r>
              <a:rPr dirty="0" sz="1600" spc="-34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1600" spc="35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35">
                <a:solidFill>
                  <a:srgbClr val="6B6B6B"/>
                </a:solidFill>
                <a:latin typeface="Times New Roman"/>
                <a:cs typeface="Times New Roman"/>
              </a:rPr>
              <a:t>5g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2224" rIns="0" bIns="0" rtlCol="0" vert="horz">
            <a:spAutoFit/>
          </a:bodyPr>
          <a:lstStyle/>
          <a:p>
            <a:pPr marL="5154930">
              <a:lnSpc>
                <a:spcPct val="100000"/>
              </a:lnSpc>
            </a:pPr>
            <a:r>
              <a:rPr dirty="0" sz="2250" spc="-315" b="1">
                <a:solidFill>
                  <a:srgbClr val="525252"/>
                </a:solidFill>
                <a:latin typeface="Arial"/>
                <a:cs typeface="Arial"/>
              </a:rPr>
              <a:t>Sa111oas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98667" y="3409741"/>
            <a:ext cx="2817495" cy="1159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5899"/>
              </a:lnSpc>
            </a:pPr>
            <a:r>
              <a:rPr dirty="0" sz="2000" spc="90">
                <a:solidFill>
                  <a:srgbClr val="525252"/>
                </a:solidFill>
                <a:latin typeface="Times New Roman"/>
                <a:cs typeface="Times New Roman"/>
              </a:rPr>
              <a:t>H</a:t>
            </a:r>
            <a:r>
              <a:rPr dirty="0" sz="2000" spc="90">
                <a:solidFill>
                  <a:srgbClr val="6B6B6B"/>
                </a:solidFill>
                <a:latin typeface="Times New Roman"/>
                <a:cs typeface="Times New Roman"/>
              </a:rPr>
              <a:t>eavier </a:t>
            </a:r>
            <a:r>
              <a:rPr dirty="0" sz="2000" spc="114">
                <a:solidFill>
                  <a:srgbClr val="6B6B6B"/>
                </a:solidFill>
                <a:latin typeface="Times New Roman"/>
                <a:cs typeface="Times New Roman"/>
              </a:rPr>
              <a:t>carame] </a:t>
            </a:r>
            <a:r>
              <a:rPr dirty="0" sz="2000" spc="90">
                <a:solidFill>
                  <a:srgbClr val="6B6B6B"/>
                </a:solidFill>
                <a:latin typeface="Times New Roman"/>
                <a:cs typeface="Times New Roman"/>
              </a:rPr>
              <a:t>layer  </a:t>
            </a:r>
            <a:r>
              <a:rPr dirty="0" sz="2000" spc="114">
                <a:solidFill>
                  <a:srgbClr val="6B6B6B"/>
                </a:solidFill>
                <a:latin typeface="Times New Roman"/>
                <a:cs typeface="Times New Roman"/>
              </a:rPr>
              <a:t>darker </a:t>
            </a:r>
            <a:r>
              <a:rPr dirty="0" sz="2000" spc="75">
                <a:solidFill>
                  <a:srgbClr val="6B6B6B"/>
                </a:solidFill>
                <a:latin typeface="Times New Roman"/>
                <a:cs typeface="Times New Roman"/>
              </a:rPr>
              <a:t>chooolate </a:t>
            </a:r>
            <a:r>
              <a:rPr dirty="0" sz="2000" spc="80">
                <a:solidFill>
                  <a:srgbClr val="6B6B6B"/>
                </a:solidFill>
                <a:latin typeface="Times New Roman"/>
                <a:cs typeface="Times New Roman"/>
              </a:rPr>
              <a:t>coa</a:t>
            </a:r>
            <a:r>
              <a:rPr dirty="0" sz="2000" spc="80">
                <a:solidFill>
                  <a:srgbClr val="525252"/>
                </a:solidFill>
                <a:latin typeface="Times New Roman"/>
                <a:cs typeface="Times New Roman"/>
              </a:rPr>
              <a:t>t</a:t>
            </a:r>
            <a:r>
              <a:rPr dirty="0" sz="2000" spc="80">
                <a:solidFill>
                  <a:srgbClr val="6B6B6B"/>
                </a:solidFill>
                <a:latin typeface="Times New Roman"/>
                <a:cs typeface="Times New Roman"/>
              </a:rPr>
              <a:t>ing  </a:t>
            </a:r>
            <a:r>
              <a:rPr dirty="0" sz="2000" spc="20">
                <a:solidFill>
                  <a:srgbClr val="6B6B6B"/>
                </a:solidFill>
                <a:latin typeface="Times New Roman"/>
                <a:cs typeface="Times New Roman"/>
              </a:rPr>
              <a:t>n1ore </a:t>
            </a:r>
            <a:r>
              <a:rPr dirty="0" sz="2050" spc="100">
                <a:solidFill>
                  <a:srgbClr val="6B6B6B"/>
                </a:solidFill>
                <a:latin typeface="Times New Roman"/>
                <a:cs typeface="Times New Roman"/>
              </a:rPr>
              <a:t>toasted</a:t>
            </a:r>
            <a:r>
              <a:rPr dirty="0" sz="2050" spc="-9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50" spc="30">
                <a:solidFill>
                  <a:srgbClr val="6B6B6B"/>
                </a:solidFill>
                <a:latin typeface="Times New Roman"/>
                <a:cs typeface="Times New Roman"/>
              </a:rPr>
              <a:t>cocoi]ut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00947" y="5066427"/>
            <a:ext cx="52578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5">
                <a:solidFill>
                  <a:srgbClr val="6B6B6B"/>
                </a:solidFill>
                <a:latin typeface="Times New Roman"/>
                <a:cs typeface="Times New Roman"/>
              </a:rPr>
              <a:t>$</a:t>
            </a:r>
            <a:r>
              <a:rPr dirty="0" sz="1600" spc="140">
                <a:solidFill>
                  <a:srgbClr val="6B6B6B"/>
                </a:solidFill>
                <a:latin typeface="Times New Roman"/>
                <a:cs typeface="Times New Roman"/>
              </a:rPr>
              <a:t>0</a:t>
            </a:r>
            <a:r>
              <a:rPr dirty="0" sz="1600" spc="50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40">
                <a:solidFill>
                  <a:srgbClr val="6B6B6B"/>
                </a:solidFill>
                <a:latin typeface="Times New Roman"/>
                <a:cs typeface="Times New Roman"/>
              </a:rPr>
              <a:t>36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11971" y="5511405"/>
            <a:ext cx="24130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45">
                <a:solidFill>
                  <a:srgbClr val="6B6B6B"/>
                </a:solidFill>
                <a:latin typeface="Times New Roman"/>
                <a:cs typeface="Times New Roman"/>
              </a:rPr>
              <a:t>70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10219" y="6273860"/>
            <a:ext cx="417195" cy="239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75">
                <a:solidFill>
                  <a:srgbClr val="6B6B6B"/>
                </a:solidFill>
                <a:latin typeface="Arial"/>
                <a:cs typeface="Arial"/>
              </a:rPr>
              <a:t>5</a:t>
            </a:r>
            <a:r>
              <a:rPr dirty="0" sz="1500" spc="30">
                <a:solidFill>
                  <a:srgbClr val="939393"/>
                </a:solidFill>
                <a:latin typeface="Arial"/>
                <a:cs typeface="Arial"/>
              </a:rPr>
              <a:t>.</a:t>
            </a:r>
            <a:r>
              <a:rPr dirty="0" sz="1500" spc="-55">
                <a:solidFill>
                  <a:srgbClr val="6B6B6B"/>
                </a:solidFill>
                <a:latin typeface="Arial"/>
                <a:cs typeface="Arial"/>
              </a:rPr>
              <a:t>0</a:t>
            </a:r>
            <a:r>
              <a:rPr dirty="0" sz="1500" spc="-290">
                <a:solidFill>
                  <a:srgbClr val="6B6B6B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6B6B6B"/>
                </a:solidFill>
                <a:latin typeface="Arial"/>
                <a:cs typeface="Arial"/>
              </a:rPr>
              <a:t>g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825" y="28956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825" y="34575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51435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0250" y="1771764"/>
            <a:ext cx="8756650" cy="3568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Merits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drawbacks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visualization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evidence-based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policy 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development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Missing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Correlation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 not</a:t>
            </a:r>
            <a:r>
              <a:rPr dirty="0" sz="2250" spc="-3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causation</a:t>
            </a:r>
            <a:endParaRPr sz="2250">
              <a:latin typeface="Arial"/>
              <a:cs typeface="Arial"/>
            </a:endParaRPr>
          </a:p>
          <a:p>
            <a:pPr marL="12700" marR="3682365">
              <a:lnSpc>
                <a:spcPct val="163900"/>
              </a:lnSpc>
            </a:pP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Beneits of</a:t>
            </a:r>
            <a:r>
              <a:rPr dirty="0" sz="2250" spc="-38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interactive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visualization 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Next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steps: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Create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cohesive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dashboard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all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transition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89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876300"/>
            <a:ext cx="8946515" cy="6110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2015: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the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 spc="-2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year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in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graphics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.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(n.d.).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Retrieved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July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27,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2016.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good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news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case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study: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Tanzania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Essential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Health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Interventions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Project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(n.d.).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Retrieved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July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27,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2016.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299720">
              <a:lnSpc>
                <a:spcPct val="108300"/>
              </a:lnSpc>
            </a:pPr>
            <a:r>
              <a:rPr dirty="0" sz="1500" spc="-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Acosta,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  <a:hlinkClick r:id="rId4"/>
              </a:rPr>
              <a:t>M.,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Bermudez,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J.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60">
                <a:solidFill>
                  <a:srgbClr val="C0392B"/>
                </a:solidFill>
                <a:latin typeface="Arial"/>
                <a:cs typeface="Arial"/>
                <a:hlinkClick r:id="rId4"/>
              </a:rPr>
              <a:t>L.,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5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Saenz,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  <a:hlinkClick r:id="rId4"/>
              </a:rPr>
              <a:t>M.R.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(2010).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Universal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3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Coverage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in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1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Middle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Income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Country: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Costa  </a:t>
            </a:r>
            <a:r>
              <a:rPr dirty="0" sz="1500" spc="-3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Rica.</a:t>
            </a:r>
            <a:r>
              <a:rPr dirty="0" sz="1500" spc="-12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7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WHO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  <a:hlinkClick r:id="rId4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497840">
              <a:lnSpc>
                <a:spcPct val="108300"/>
              </a:lnSpc>
            </a:pPr>
            <a:r>
              <a:rPr dirty="0" sz="1500" spc="-15">
                <a:solidFill>
                  <a:srgbClr val="C0392B"/>
                </a:solidFill>
                <a:latin typeface="Arial"/>
                <a:cs typeface="Arial"/>
                <a:hlinkClick r:id="rId5"/>
              </a:rPr>
              <a:t>Buitron, </a:t>
            </a:r>
            <a:r>
              <a:rPr dirty="0" sz="1500" spc="-105">
                <a:solidFill>
                  <a:srgbClr val="C0392B"/>
                </a:solidFill>
                <a:latin typeface="Arial"/>
                <a:cs typeface="Arial"/>
                <a:hlinkClick r:id="rId5"/>
              </a:rPr>
              <a:t>R., 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  <a:hlinkClick r:id="rId5"/>
              </a:rPr>
              <a:t>Paepe, </a:t>
            </a:r>
            <a:r>
              <a:rPr dirty="0" sz="1500" spc="-160">
                <a:solidFill>
                  <a:srgbClr val="C0392B"/>
                </a:solidFill>
                <a:latin typeface="Arial"/>
                <a:cs typeface="Arial"/>
                <a:hlinkClick r:id="rId5"/>
              </a:rPr>
              <a:t>P. </a:t>
            </a:r>
            <a:r>
              <a:rPr dirty="0" sz="1500" spc="-110">
                <a:solidFill>
                  <a:srgbClr val="C0392B"/>
                </a:solidFill>
                <a:latin typeface="Arial"/>
                <a:cs typeface="Arial"/>
                <a:hlinkClick r:id="rId5"/>
              </a:rPr>
              <a:t>D.,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  <a:hlinkClick r:id="rId5"/>
              </a:rPr>
              <a:t>Soors, </a:t>
            </a:r>
            <a:r>
              <a:rPr dirty="0" sz="1500" spc="-110">
                <a:solidFill>
                  <a:srgbClr val="C0392B"/>
                </a:solidFill>
                <a:latin typeface="Arial"/>
                <a:cs typeface="Arial"/>
                <a:hlinkClick r:id="rId5"/>
              </a:rPr>
              <a:t>W., </a:t>
            </a:r>
            <a:r>
              <a:rPr dirty="0" sz="1500" spc="-60">
                <a:solidFill>
                  <a:srgbClr val="C0392B"/>
                </a:solidFill>
                <a:latin typeface="Arial"/>
                <a:cs typeface="Arial"/>
                <a:hlinkClick r:id="rId5"/>
              </a:rPr>
              <a:t>Unger,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  <a:hlinkClick r:id="rId5"/>
              </a:rPr>
              <a:t>J. </a:t>
            </a:r>
            <a:r>
              <a:rPr dirty="0" sz="1500" spc="-160">
                <a:solidFill>
                  <a:srgbClr val="C0392B"/>
                </a:solidFill>
                <a:latin typeface="Arial"/>
                <a:cs typeface="Arial"/>
                <a:hlinkClick r:id="rId5"/>
              </a:rPr>
              <a:t>P.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  <a:hlinkClick r:id="rId5"/>
              </a:rPr>
              <a:t>(2008 April).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Costa </a:t>
            </a:r>
            <a:r>
              <a:rPr dirty="0" sz="1500" spc="-3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Rica: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Achievements </a:t>
            </a:r>
            <a:r>
              <a:rPr dirty="0" sz="1500" spc="6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of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a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Heterodox  Health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Policy. </a:t>
            </a:r>
            <a:r>
              <a:rPr dirty="0" sz="1500" spc="2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Am </a:t>
            </a:r>
            <a:r>
              <a:rPr dirty="0" sz="1500" spc="7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J</a:t>
            </a:r>
            <a:r>
              <a:rPr dirty="0" sz="1500" spc="-27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Public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Health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  <a:hlinkClick r:id="rId5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3975">
              <a:lnSpc>
                <a:spcPct val="108300"/>
              </a:lnSpc>
            </a:pP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Card,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S. K.,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Mackinlay,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</a:rPr>
              <a:t>J. </a:t>
            </a:r>
            <a:r>
              <a:rPr dirty="0" sz="1500" spc="-110">
                <a:solidFill>
                  <a:srgbClr val="C0392B"/>
                </a:solidFill>
                <a:latin typeface="Arial"/>
                <a:cs typeface="Arial"/>
              </a:rPr>
              <a:t>D.,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&amp; </a:t>
            </a:r>
            <a:r>
              <a:rPr dirty="0" sz="1500" spc="-20">
                <a:solidFill>
                  <a:srgbClr val="C0392B"/>
                </a:solidFill>
                <a:latin typeface="Arial"/>
                <a:cs typeface="Arial"/>
              </a:rPr>
              <a:t>Shneiderman, 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B.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(1999). </a:t>
            </a:r>
            <a:r>
              <a:rPr dirty="0" sz="1500" spc="-20">
                <a:solidFill>
                  <a:srgbClr val="C0392B"/>
                </a:solidFill>
                <a:latin typeface="Arial"/>
                <a:cs typeface="Arial"/>
              </a:rPr>
              <a:t>Readings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in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</a:rPr>
              <a:t>Information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Visualization:</a:t>
            </a:r>
            <a:r>
              <a:rPr dirty="0" sz="1500" spc="-28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Using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Vision  </a:t>
            </a:r>
            <a:r>
              <a:rPr dirty="0" sz="1500" spc="35">
                <a:solidFill>
                  <a:srgbClr val="C0392B"/>
                </a:solidFill>
                <a:latin typeface="Arial"/>
                <a:cs typeface="Arial"/>
              </a:rPr>
              <a:t>to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Think.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Morgan</a:t>
            </a:r>
            <a:r>
              <a:rPr dirty="0" sz="1500" spc="-204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Kaufmann.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Central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Bureau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Statistics.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(2009).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05">
                <a:solidFill>
                  <a:srgbClr val="C0392B"/>
                </a:solidFill>
                <a:latin typeface="Arial"/>
                <a:cs typeface="Arial"/>
              </a:rPr>
              <a:t>DPR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Korea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2008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Population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C0392B"/>
                </a:solidFill>
                <a:latin typeface="Arial"/>
                <a:cs typeface="Arial"/>
              </a:rPr>
              <a:t>Census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National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Report.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C0392B"/>
                </a:solidFill>
                <a:latin typeface="Arial"/>
                <a:cs typeface="Arial"/>
              </a:rPr>
              <a:t>Pyongyang.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243204">
              <a:lnSpc>
                <a:spcPct val="108300"/>
              </a:lnSpc>
            </a:pPr>
            <a:r>
              <a:rPr dirty="0" sz="1500" spc="-1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Central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Bureau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6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of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Statistics.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(2013).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Democratic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-3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People’s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Republic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6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of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-2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Korea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Final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Report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6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of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the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National  </a:t>
            </a:r>
            <a:r>
              <a:rPr dirty="0" sz="1500" spc="2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Nutrition </a:t>
            </a:r>
            <a:r>
              <a:rPr dirty="0" sz="1500" spc="-4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Survey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2012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.</a:t>
            </a:r>
            <a:r>
              <a:rPr dirty="0" sz="1500" spc="-15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-2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Pyongyang.</a:t>
            </a:r>
            <a:endParaRPr sz="1500">
              <a:latin typeface="Arial"/>
              <a:cs typeface="Arial"/>
            </a:endParaRPr>
          </a:p>
          <a:p>
            <a:pPr marL="12700" marR="1302385">
              <a:lnSpc>
                <a:spcPct val="191700"/>
              </a:lnSpc>
            </a:pP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Dale,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S.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(2011,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January 13). </a:t>
            </a:r>
            <a:r>
              <a:rPr dirty="0" sz="1500" spc="-10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CASE </a:t>
            </a:r>
            <a:r>
              <a:rPr dirty="0" sz="1500" spc="-9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STUDY: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Crunching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7"/>
              </a:rPr>
              <a:t>the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numbers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.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Retrieved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July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27,</a:t>
            </a:r>
            <a:r>
              <a:rPr dirty="0" sz="1500" spc="-2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2016.  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Elbow, 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</a:rPr>
              <a:t>G.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S.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(2016)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Costa </a:t>
            </a:r>
            <a:r>
              <a:rPr dirty="0" sz="1500" spc="-3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Rica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</a:rPr>
              <a:t>.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In Encyclopædia</a:t>
            </a:r>
            <a:r>
              <a:rPr dirty="0" sz="1500" spc="-1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Britannica.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120650">
              <a:lnSpc>
                <a:spcPct val="108300"/>
              </a:lnSpc>
            </a:pPr>
            <a:r>
              <a:rPr dirty="0" sz="1500" spc="-80">
                <a:solidFill>
                  <a:srgbClr val="C0392B"/>
                </a:solidFill>
                <a:latin typeface="Arial"/>
                <a:cs typeface="Arial"/>
              </a:rPr>
              <a:t>Few,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S.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(2010).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</a:rPr>
              <a:t>Information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Visualization,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</a:rPr>
              <a:t>Design,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</a:rPr>
              <a:t>Arts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Collision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or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Collaboration.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Visual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Business 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Intelligence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Newsletter,</a:t>
            </a:r>
            <a:r>
              <a:rPr dirty="0" sz="1500" spc="-18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30">
                <a:solidFill>
                  <a:srgbClr val="C0392B"/>
                </a:solidFill>
                <a:latin typeface="Arial"/>
                <a:cs typeface="Arial"/>
              </a:rPr>
              <a:t>1–11.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</a:pPr>
            <a:r>
              <a:rPr dirty="0" sz="1500" spc="-80">
                <a:solidFill>
                  <a:srgbClr val="C0392B"/>
                </a:solidFill>
                <a:latin typeface="Arial"/>
                <a:cs typeface="Arial"/>
              </a:rPr>
              <a:t>Few,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S.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(2011,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December).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2A76DD"/>
                </a:solidFill>
                <a:latin typeface="Arial"/>
                <a:cs typeface="Arial"/>
                <a:hlinkClick r:id="rId9"/>
              </a:rPr>
              <a:t>Beneitting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500" spc="1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InfoVis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500" spc="3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with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9"/>
              </a:rPr>
              <a:t>Visual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500" spc="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Dificulties?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Provocation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9"/>
              </a:rPr>
              <a:t>Without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9"/>
              </a:rPr>
              <a:t>a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500" spc="-30">
                <a:solidFill>
                  <a:srgbClr val="2A76DD"/>
                </a:solidFill>
                <a:latin typeface="Arial"/>
                <a:cs typeface="Arial"/>
                <a:hlinkClick r:id="rId9"/>
              </a:rPr>
              <a:t>Cause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</a:rPr>
              <a:t>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Visual 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Business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Intelligence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Newsletter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Perceptual</a:t>
            </a:r>
            <a:r>
              <a:rPr dirty="0" sz="1500" spc="-2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Edge.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90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781050"/>
            <a:ext cx="8515350" cy="6053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Foundation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40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Sustainable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Development.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(n.d.).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Child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and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Maternal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Health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Issues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in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Nicaragua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330200">
              <a:lnSpc>
                <a:spcPct val="108300"/>
              </a:lnSpc>
            </a:pP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Haskins,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05">
                <a:solidFill>
                  <a:srgbClr val="C0392B"/>
                </a:solidFill>
                <a:latin typeface="Arial"/>
                <a:cs typeface="Arial"/>
              </a:rPr>
              <a:t>R.,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&amp;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C0392B"/>
                </a:solidFill>
                <a:latin typeface="Arial"/>
                <a:cs typeface="Arial"/>
              </a:rPr>
              <a:t>Baron,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</a:rPr>
              <a:t>J.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(2011).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Building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the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connection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between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policy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and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evidence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C0392B"/>
                </a:solidFill>
                <a:latin typeface="Arial"/>
                <a:cs typeface="Arial"/>
              </a:rPr>
              <a:t>Obama 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evidence-based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initiatives.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NESTA.</a:t>
            </a:r>
            <a:endParaRPr sz="1500">
              <a:latin typeface="Arial"/>
              <a:cs typeface="Arial"/>
            </a:endParaRPr>
          </a:p>
          <a:p>
            <a:pPr marL="12700" marR="1704339">
              <a:lnSpc>
                <a:spcPct val="191700"/>
              </a:lnSpc>
            </a:pP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It’s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6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Oficial: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2014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3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Was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the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3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Hottest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Year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on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500" spc="-2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Record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.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(n.d.).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Retrieved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July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27,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2016. 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Kahneman, </a:t>
            </a:r>
            <a:r>
              <a:rPr dirty="0" sz="1500" spc="-100">
                <a:solidFill>
                  <a:srgbClr val="C0392B"/>
                </a:solidFill>
                <a:latin typeface="Arial"/>
                <a:cs typeface="Arial"/>
              </a:rPr>
              <a:t>D.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(2011).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Thinking, Fast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</a:rPr>
              <a:t>Slow.</a:t>
            </a:r>
            <a:r>
              <a:rPr dirty="0" sz="1500" spc="-2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Macmillan.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Korea,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North: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topography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.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(n.d.).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Retrieved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July</a:t>
            </a:r>
            <a:r>
              <a:rPr dirty="0" sz="1500" spc="-254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27,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2016.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Krishnakumar, </a:t>
            </a:r>
            <a:r>
              <a:rPr dirty="0" sz="1500" spc="-150">
                <a:solidFill>
                  <a:srgbClr val="C0392B"/>
                </a:solidFill>
                <a:latin typeface="Arial"/>
                <a:cs typeface="Arial"/>
              </a:rPr>
              <a:t>P.,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&amp; 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Lauder, </a:t>
            </a:r>
            <a:r>
              <a:rPr dirty="0" sz="1500" spc="-105">
                <a:solidFill>
                  <a:srgbClr val="C0392B"/>
                </a:solidFill>
                <a:latin typeface="Arial"/>
                <a:cs typeface="Arial"/>
              </a:rPr>
              <a:t>T.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S.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(n.d.). </a:t>
            </a:r>
            <a:r>
              <a:rPr dirty="0" sz="1500" spc="-4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Where </a:t>
            </a:r>
            <a:r>
              <a:rPr dirty="0" sz="1500" spc="-2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are </a:t>
            </a:r>
            <a:r>
              <a:rPr dirty="0" sz="1500" spc="-4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Syria’s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refugees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now?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Retrieved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July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27,</a:t>
            </a:r>
            <a:r>
              <a:rPr dirty="0" sz="1500" spc="-8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2016.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</a:pP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Liebman,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</a:rPr>
              <a:t>J.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B.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(2013).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Building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on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recent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advances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evidence-based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policymaking.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Washington,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90">
                <a:solidFill>
                  <a:srgbClr val="C0392B"/>
                </a:solidFill>
                <a:latin typeface="Arial"/>
                <a:cs typeface="Arial"/>
              </a:rPr>
              <a:t>DC: 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Brookings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20">
                <a:solidFill>
                  <a:srgbClr val="C0392B"/>
                </a:solidFill>
                <a:latin typeface="Arial"/>
                <a:cs typeface="Arial"/>
              </a:rPr>
              <a:t>Institution.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spc="15">
                <a:solidFill>
                  <a:srgbClr val="2A76DD"/>
                </a:solidFill>
                <a:latin typeface="Arial"/>
                <a:cs typeface="Arial"/>
                <a:hlinkClick r:id="rId7"/>
              </a:rPr>
              <a:t>Millennium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Development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Goals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Indicator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.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(n.d.).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Retrieved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July</a:t>
            </a:r>
            <a:r>
              <a:rPr dirty="0" sz="1500" spc="-2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27,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2016.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Muhlhausen, </a:t>
            </a:r>
            <a:r>
              <a:rPr dirty="0" sz="1500" spc="-100">
                <a:solidFill>
                  <a:srgbClr val="C0392B"/>
                </a:solidFill>
                <a:latin typeface="Arial"/>
                <a:cs typeface="Arial"/>
              </a:rPr>
              <a:t>D. 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B.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(2015).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Evidence-based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policymaking: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A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primer.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Heritage</a:t>
            </a:r>
            <a:r>
              <a:rPr dirty="0" sz="1500" spc="-18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Foundation.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99060">
              <a:lnSpc>
                <a:spcPct val="108300"/>
              </a:lnSpc>
            </a:pPr>
            <a:r>
              <a:rPr dirty="0" sz="1500" spc="-1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Neilson,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  <a:hlinkClick r:id="rId8"/>
              </a:rPr>
              <a:t>S.,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&amp;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  <a:hlinkClick r:id="rId8"/>
              </a:rPr>
              <a:t>Smutylo,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105">
                <a:solidFill>
                  <a:srgbClr val="C0392B"/>
                </a:solidFill>
                <a:latin typeface="Arial"/>
                <a:cs typeface="Arial"/>
                <a:hlinkClick r:id="rId8"/>
              </a:rPr>
              <a:t>T.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  <a:hlinkClick r:id="rId8"/>
              </a:rPr>
              <a:t>(2004).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2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The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TEHIP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“Spark”: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Planning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and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managing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health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resources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2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at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the  </a:t>
            </a:r>
            <a:r>
              <a:rPr dirty="0" sz="1500" spc="3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district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level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  <a:hlinkClick r:id="rId8"/>
              </a:rPr>
              <a:t>. </a:t>
            </a:r>
            <a:r>
              <a:rPr dirty="0" sz="1500" spc="-95">
                <a:solidFill>
                  <a:srgbClr val="C0392B"/>
                </a:solidFill>
                <a:latin typeface="Arial"/>
                <a:cs typeface="Arial"/>
                <a:hlinkClick r:id="rId8"/>
              </a:rPr>
              <a:t>IDRC </a:t>
            </a:r>
            <a:r>
              <a:rPr dirty="0" sz="1500" spc="-9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-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International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Development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  <a:hlinkClick r:id="rId8"/>
              </a:rPr>
              <a:t>Research</a:t>
            </a:r>
            <a:r>
              <a:rPr dirty="0" sz="1500" spc="-175">
                <a:solidFill>
                  <a:srgbClr val="C0392B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  <a:hlinkClick r:id="rId8"/>
              </a:rPr>
              <a:t>Centre.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143510">
              <a:lnSpc>
                <a:spcPct val="108300"/>
              </a:lnSpc>
            </a:pPr>
            <a:r>
              <a:rPr dirty="0" sz="1500" spc="-35">
                <a:solidFill>
                  <a:srgbClr val="C0392B"/>
                </a:solidFill>
                <a:latin typeface="Arial"/>
                <a:cs typeface="Arial"/>
              </a:rPr>
              <a:t>Nguyen, </a:t>
            </a:r>
            <a:r>
              <a:rPr dirty="0" sz="1500" spc="-100">
                <a:solidFill>
                  <a:srgbClr val="C0392B"/>
                </a:solidFill>
                <a:latin typeface="Arial"/>
                <a:cs typeface="Arial"/>
              </a:rPr>
              <a:t>G.,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Ying, 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</a:rPr>
              <a:t>S., </a:t>
            </a:r>
            <a:r>
              <a:rPr dirty="0" sz="1500" spc="-55">
                <a:solidFill>
                  <a:srgbClr val="C0392B"/>
                </a:solidFill>
                <a:latin typeface="Arial"/>
                <a:cs typeface="Arial"/>
              </a:rPr>
              <a:t>Chun, </a:t>
            </a:r>
            <a:r>
              <a:rPr dirty="0" sz="1500" spc="-100">
                <a:solidFill>
                  <a:srgbClr val="C0392B"/>
                </a:solidFill>
                <a:latin typeface="Arial"/>
                <a:cs typeface="Arial"/>
              </a:rPr>
              <a:t>E.,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Lim, </a:t>
            </a:r>
            <a:r>
              <a:rPr dirty="0" sz="1500" spc="-100">
                <a:solidFill>
                  <a:srgbClr val="C0392B"/>
                </a:solidFill>
                <a:latin typeface="Arial"/>
                <a:cs typeface="Arial"/>
              </a:rPr>
              <a:t>E., </a:t>
            </a:r>
            <a:r>
              <a:rPr dirty="0" sz="1500" spc="-55">
                <a:solidFill>
                  <a:srgbClr val="C0392B"/>
                </a:solidFill>
                <a:latin typeface="Arial"/>
                <a:cs typeface="Arial"/>
              </a:rPr>
              <a:t>Cho, H., </a:t>
            </a:r>
            <a:r>
              <a:rPr dirty="0" sz="1500" spc="-75">
                <a:solidFill>
                  <a:srgbClr val="C0392B"/>
                </a:solidFill>
                <a:latin typeface="Arial"/>
                <a:cs typeface="Arial"/>
              </a:rPr>
              <a:t>Tae, 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</a:rPr>
              <a:t>C., </a:t>
            </a:r>
            <a:r>
              <a:rPr dirty="0" sz="1500">
                <a:solidFill>
                  <a:srgbClr val="C0392B"/>
                </a:solidFill>
                <a:latin typeface="Helvetica"/>
                <a:cs typeface="Helvetica"/>
              </a:rPr>
              <a:t>… </a:t>
            </a:r>
            <a:r>
              <a:rPr dirty="0" sz="1500" spc="-55">
                <a:solidFill>
                  <a:srgbClr val="C0392B"/>
                </a:solidFill>
                <a:latin typeface="Arial"/>
                <a:cs typeface="Arial"/>
              </a:rPr>
              <a:t>Chun,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A. </a:t>
            </a:r>
            <a:r>
              <a:rPr dirty="0" sz="1500" spc="-140">
                <a:solidFill>
                  <a:srgbClr val="C0392B"/>
                </a:solidFill>
                <a:latin typeface="Arial"/>
                <a:cs typeface="Arial"/>
              </a:rPr>
              <a:t>Y.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(2015). </a:t>
            </a:r>
            <a:r>
              <a:rPr dirty="0" sz="1500" spc="-20">
                <a:solidFill>
                  <a:srgbClr val="C0392B"/>
                </a:solidFill>
                <a:latin typeface="Arial"/>
                <a:cs typeface="Arial"/>
              </a:rPr>
              <a:t>Data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Visualization </a:t>
            </a:r>
            <a:r>
              <a:rPr dirty="0" sz="1500" spc="35">
                <a:solidFill>
                  <a:srgbClr val="C0392B"/>
                </a:solidFill>
                <a:latin typeface="Arial"/>
                <a:cs typeface="Arial"/>
              </a:rPr>
              <a:t>to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Aid  Humanitarian Intervention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Strategies.</a:t>
            </a:r>
            <a:r>
              <a:rPr dirty="0" sz="1500" spc="-1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95">
                <a:solidFill>
                  <a:srgbClr val="C0392B"/>
                </a:solidFill>
                <a:latin typeface="Arial"/>
                <a:cs typeface="Arial"/>
              </a:rPr>
              <a:t>ESRA.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Open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9"/>
              </a:rPr>
              <a:t>Data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9"/>
              </a:rPr>
              <a:t>Catalog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. (n.d.).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Retrieved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July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27,</a:t>
            </a:r>
            <a:r>
              <a:rPr dirty="0" sz="1500" spc="-28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2016.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91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1638376"/>
            <a:ext cx="8651875" cy="4567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8415">
              <a:lnSpc>
                <a:spcPct val="108300"/>
              </a:lnSpc>
            </a:pPr>
            <a:r>
              <a:rPr dirty="0" sz="1500" spc="-30">
                <a:solidFill>
                  <a:srgbClr val="C0392B"/>
                </a:solidFill>
                <a:latin typeface="Arial"/>
                <a:cs typeface="Arial"/>
              </a:rPr>
              <a:t>Pineda,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C.R.A.,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</a:rPr>
              <a:t>Figuero, 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</a:rPr>
              <a:t>E. </a:t>
            </a:r>
            <a:r>
              <a:rPr dirty="0" sz="1500" spc="-75">
                <a:solidFill>
                  <a:srgbClr val="C0392B"/>
                </a:solidFill>
                <a:latin typeface="Arial"/>
                <a:cs typeface="Arial"/>
              </a:rPr>
              <a:t>B., 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Reneau-Vernon, </a:t>
            </a:r>
            <a:r>
              <a:rPr dirty="0" sz="1500" spc="-60">
                <a:solidFill>
                  <a:srgbClr val="C0392B"/>
                </a:solidFill>
                <a:latin typeface="Arial"/>
                <a:cs typeface="Arial"/>
              </a:rPr>
              <a:t>L., </a:t>
            </a:r>
            <a:r>
              <a:rPr dirty="0" sz="1500" spc="-35">
                <a:solidFill>
                  <a:srgbClr val="C0392B"/>
                </a:solidFill>
                <a:latin typeface="Arial"/>
                <a:cs typeface="Arial"/>
              </a:rPr>
              <a:t>Paredes, 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</a:rPr>
              <a:t>C.,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Guemes, A.,... Seaman, </a:t>
            </a:r>
            <a:r>
              <a:rPr dirty="0" sz="1500" spc="-20">
                <a:solidFill>
                  <a:srgbClr val="C0392B"/>
                </a:solidFill>
                <a:latin typeface="Arial"/>
                <a:cs typeface="Arial"/>
              </a:rPr>
              <a:t>I. (February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2009). 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Health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Systems </a:t>
            </a:r>
            <a:r>
              <a:rPr dirty="0" sz="1500" spc="7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Proile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Honduras: </a:t>
            </a:r>
            <a:r>
              <a:rPr dirty="0" sz="1500" spc="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Monitoring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and Analyzing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Health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Systems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Change/Reform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.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</a:rPr>
              <a:t>Pan 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American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Health</a:t>
            </a:r>
            <a:r>
              <a:rPr dirty="0" sz="1500" spc="-1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Organization.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</a:pPr>
            <a:r>
              <a:rPr dirty="0" sz="1500" spc="-5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Saenz,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5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M.R.,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Bermudez,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J.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60">
                <a:solidFill>
                  <a:srgbClr val="C0392B"/>
                </a:solidFill>
                <a:latin typeface="Arial"/>
                <a:cs typeface="Arial"/>
                <a:hlinkClick r:id="rId3"/>
              </a:rPr>
              <a:t>L.,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Acosta,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M.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(2010).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Universal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Coverage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in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Middle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Income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Country:</a:t>
            </a:r>
            <a:r>
              <a:rPr dirty="0" sz="150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Costa  </a:t>
            </a:r>
            <a:r>
              <a:rPr dirty="0" sz="1500" spc="-3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Rica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z="1500" spc="-130">
                <a:solidFill>
                  <a:srgbClr val="C0392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  <a:hlinkClick r:id="rId3"/>
              </a:rPr>
              <a:t>WHO.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434975">
              <a:lnSpc>
                <a:spcPct val="108300"/>
              </a:lnSpc>
            </a:pP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Sutcliffe,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85">
                <a:solidFill>
                  <a:srgbClr val="C0392B"/>
                </a:solidFill>
                <a:latin typeface="Arial"/>
                <a:cs typeface="Arial"/>
              </a:rPr>
              <a:t>S.,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70">
                <a:solidFill>
                  <a:srgbClr val="C0392B"/>
                </a:solidFill>
                <a:latin typeface="Arial"/>
                <a:cs typeface="Arial"/>
              </a:rPr>
              <a:t>&amp;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C0392B"/>
                </a:solidFill>
                <a:latin typeface="Arial"/>
                <a:cs typeface="Arial"/>
              </a:rPr>
              <a:t>Court,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</a:rPr>
              <a:t>J.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(2005).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</a:rPr>
              <a:t>Evidence-Based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Policymaking: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What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</a:rPr>
              <a:t>is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it?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How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does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C0392B"/>
                </a:solidFill>
                <a:latin typeface="Arial"/>
                <a:cs typeface="Arial"/>
              </a:rPr>
              <a:t>it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work?</a:t>
            </a:r>
            <a:r>
              <a:rPr dirty="0" sz="1500" spc="-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What 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relevance </a:t>
            </a:r>
            <a:r>
              <a:rPr dirty="0" sz="1500" spc="40">
                <a:solidFill>
                  <a:srgbClr val="C0392B"/>
                </a:solidFill>
                <a:latin typeface="Arial"/>
                <a:cs typeface="Arial"/>
              </a:rPr>
              <a:t>for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developing </a:t>
            </a:r>
            <a:r>
              <a:rPr dirty="0" sz="1500" spc="10">
                <a:solidFill>
                  <a:srgbClr val="C0392B"/>
                </a:solidFill>
                <a:latin typeface="Arial"/>
                <a:cs typeface="Arial"/>
              </a:rPr>
              <a:t>countries.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</a:rPr>
              <a:t>Overseas </a:t>
            </a: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Development</a:t>
            </a:r>
            <a:r>
              <a:rPr dirty="0" sz="1500" spc="-2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15">
                <a:solidFill>
                  <a:srgbClr val="C0392B"/>
                </a:solidFill>
                <a:latin typeface="Arial"/>
                <a:cs typeface="Arial"/>
              </a:rPr>
              <a:t>Institute.</a:t>
            </a:r>
            <a:endParaRPr sz="1500">
              <a:latin typeface="Arial"/>
              <a:cs typeface="Arial"/>
            </a:endParaRPr>
          </a:p>
          <a:p>
            <a:pPr marL="12700" marR="1390015">
              <a:lnSpc>
                <a:spcPct val="191700"/>
              </a:lnSpc>
            </a:pP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TheGlobalEconomy.com.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(n.d.). </a:t>
            </a:r>
            <a:r>
              <a:rPr dirty="0" sz="1500" spc="20">
                <a:solidFill>
                  <a:srgbClr val="2A76DD"/>
                </a:solidFill>
                <a:latin typeface="Arial"/>
                <a:cs typeface="Arial"/>
                <a:hlinkClick r:id="rId4"/>
              </a:rPr>
              <a:t>North </a:t>
            </a:r>
            <a:r>
              <a:rPr dirty="0" sz="1500" spc="-2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Korea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4"/>
              </a:rPr>
              <a:t>Tuberculosis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.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Retrieved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June </a:t>
            </a:r>
            <a:r>
              <a:rPr dirty="0" sz="1500" spc="-40">
                <a:solidFill>
                  <a:srgbClr val="C0392B"/>
                </a:solidFill>
                <a:latin typeface="Arial"/>
                <a:cs typeface="Arial"/>
              </a:rPr>
              <a:t>21,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2015. 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The Guardian.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(n.d.). </a:t>
            </a:r>
            <a:r>
              <a:rPr dirty="0" sz="1500" spc="2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North </a:t>
            </a:r>
            <a:r>
              <a:rPr dirty="0" sz="1500" spc="-2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Korea v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South </a:t>
            </a:r>
            <a:r>
              <a:rPr dirty="0" sz="1500" spc="-2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Korea </a:t>
            </a:r>
            <a:r>
              <a:rPr dirty="0" sz="1500" spc="1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in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5"/>
              </a:rPr>
              <a:t>Figures </a:t>
            </a:r>
            <a:r>
              <a:rPr dirty="0" sz="1500" spc="-9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-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5"/>
              </a:rPr>
              <a:t>Interactive</a:t>
            </a:r>
            <a:r>
              <a:rPr dirty="0" sz="1500" spc="-275">
                <a:solidFill>
                  <a:srgbClr val="2A76DD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C0392B"/>
                </a:solidFill>
                <a:latin typeface="Arial"/>
                <a:cs typeface="Arial"/>
              </a:rPr>
              <a:t>[The Guardian].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203200">
              <a:lnSpc>
                <a:spcPct val="108300"/>
              </a:lnSpc>
            </a:pPr>
            <a:r>
              <a:rPr dirty="0" sz="1500" spc="-6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Unger, </a:t>
            </a:r>
            <a:r>
              <a:rPr dirty="0" sz="1500" spc="2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J. </a:t>
            </a:r>
            <a:r>
              <a:rPr dirty="0" sz="1500" spc="-15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P., 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Paepe, </a:t>
            </a:r>
            <a:r>
              <a:rPr dirty="0" sz="1500" spc="-16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P. </a:t>
            </a:r>
            <a:r>
              <a:rPr dirty="0" sz="1500" spc="-11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D., 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Buitron, </a:t>
            </a:r>
            <a:r>
              <a:rPr dirty="0" sz="1500" spc="-10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R., </a:t>
            </a:r>
            <a:r>
              <a:rPr dirty="0" sz="1500" spc="-3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Soors, </a:t>
            </a:r>
            <a:r>
              <a:rPr dirty="0" sz="1500" spc="-10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W.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(2008 April).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Costa </a:t>
            </a:r>
            <a:r>
              <a:rPr dirty="0" sz="1500" spc="-3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Rica: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Achievements </a:t>
            </a:r>
            <a:r>
              <a:rPr dirty="0" sz="1500" spc="6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of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a </a:t>
            </a:r>
            <a:r>
              <a:rPr dirty="0" sz="150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Heterodox  Health</a:t>
            </a:r>
            <a:r>
              <a:rPr dirty="0" sz="1500" spc="-60">
                <a:solidFill>
                  <a:srgbClr val="2A76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6"/>
              </a:rPr>
              <a:t>Policy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.</a:t>
            </a:r>
            <a:r>
              <a:rPr dirty="0" sz="1500" spc="-6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2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Am</a:t>
            </a:r>
            <a:r>
              <a:rPr dirty="0" sz="1500" spc="-6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7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J</a:t>
            </a:r>
            <a:r>
              <a:rPr dirty="0" sz="1500" spc="-6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  <a:hlinkClick r:id="rId6"/>
              </a:rPr>
              <a:t>Public</a:t>
            </a:r>
            <a:r>
              <a:rPr dirty="0" sz="1500" spc="-6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  <a:hlinkClick r:id="rId6"/>
              </a:rPr>
              <a:t>Health.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spc="-85">
                <a:solidFill>
                  <a:srgbClr val="C0392B"/>
                </a:solidFill>
                <a:latin typeface="Arial"/>
                <a:cs typeface="Arial"/>
              </a:rPr>
              <a:t>WHO.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(May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2014).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Country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7"/>
              </a:rPr>
              <a:t>Cooperation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Strategy </a:t>
            </a:r>
            <a:r>
              <a:rPr dirty="0" sz="1500" spc="25">
                <a:solidFill>
                  <a:srgbClr val="2A76DD"/>
                </a:solidFill>
                <a:latin typeface="Arial"/>
                <a:cs typeface="Arial"/>
                <a:hlinkClick r:id="rId7"/>
              </a:rPr>
              <a:t>at</a:t>
            </a:r>
            <a:r>
              <a:rPr dirty="0" sz="1500" spc="-26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 </a:t>
            </a:r>
            <a:r>
              <a:rPr dirty="0" sz="1500" spc="-2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a </a:t>
            </a:r>
            <a:r>
              <a:rPr dirty="0" sz="1500" spc="-30">
                <a:solidFill>
                  <a:srgbClr val="2A76DD"/>
                </a:solidFill>
                <a:latin typeface="Arial"/>
                <a:cs typeface="Arial"/>
                <a:hlinkClick r:id="rId7"/>
              </a:rPr>
              <a:t>Glance: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7"/>
              </a:rPr>
              <a:t>Guatemala</a:t>
            </a:r>
            <a:r>
              <a:rPr dirty="0" sz="1500" spc="-15">
                <a:solidFill>
                  <a:srgbClr val="C0392B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spc="-10">
                <a:solidFill>
                  <a:srgbClr val="C0392B"/>
                </a:solidFill>
                <a:latin typeface="Arial"/>
                <a:cs typeface="Arial"/>
              </a:rPr>
              <a:t>World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C0392B"/>
                </a:solidFill>
                <a:latin typeface="Arial"/>
                <a:cs typeface="Arial"/>
              </a:rPr>
              <a:t>Health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C0392B"/>
                </a:solidFill>
                <a:latin typeface="Arial"/>
                <a:cs typeface="Arial"/>
              </a:rPr>
              <a:t>Organization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5">
                <a:solidFill>
                  <a:srgbClr val="C0392B"/>
                </a:solidFill>
                <a:latin typeface="Arial"/>
                <a:cs typeface="Arial"/>
              </a:rPr>
              <a:t>(2016).</a:t>
            </a:r>
            <a:r>
              <a:rPr dirty="0" sz="150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Global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1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Database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on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1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Child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Growth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-5">
                <a:solidFill>
                  <a:srgbClr val="2A76DD"/>
                </a:solidFill>
                <a:latin typeface="Arial"/>
                <a:cs typeface="Arial"/>
                <a:hlinkClick r:id="rId8"/>
              </a:rPr>
              <a:t>and</a:t>
            </a:r>
            <a:r>
              <a:rPr dirty="0" sz="1500" spc="-5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1500" spc="20">
                <a:solidFill>
                  <a:srgbClr val="2A76DD"/>
                </a:solidFill>
                <a:latin typeface="Arial"/>
                <a:cs typeface="Arial"/>
                <a:hlinkClick r:id="rId8"/>
              </a:rPr>
              <a:t>Malnutrition</a:t>
            </a:r>
            <a:r>
              <a:rPr dirty="0" sz="1500" spc="20">
                <a:solidFill>
                  <a:srgbClr val="C0392B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92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2016-08-01T07:59:24Z</dcterms:created>
  <dcterms:modified xsi:type="dcterms:W3CDTF">2016-08-01T07:59:24Z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2016-08-01T00:00:00Z</vt:filetime>
  </property>
  <property fmtid="{D5CDD505-2E9C-101B-9397-08002B2CF9AE}" pid="3" name="Creator">
    <vt:lpwstr>Mozilla/5.0 (Macintosh; Intel Mac OS X 10_11_6) AppleWebKit/537.36 (KHTML, like Gecko) Chrome/51.0.2704.103 Safari/537.36</vt:lpwstr>
  </property>
  <property fmtid="{D5CDD505-2E9C-101B-9397-08002B2CF9AE}" pid="4" name="LastSaved">
    <vt:filetime>2016-08-01T00:00:00Z</vt:filetime>
  </property>
</Properties>
</file>